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82"/>
  </p:notesMasterIdLst>
  <p:sldIdLst>
    <p:sldId id="256" r:id="rId2"/>
    <p:sldId id="316" r:id="rId3"/>
    <p:sldId id="317" r:id="rId4"/>
    <p:sldId id="318" r:id="rId5"/>
    <p:sldId id="319" r:id="rId6"/>
    <p:sldId id="320" r:id="rId7"/>
    <p:sldId id="321" r:id="rId8"/>
    <p:sldId id="322" r:id="rId9"/>
    <p:sldId id="323" r:id="rId10"/>
    <p:sldId id="324" r:id="rId11"/>
    <p:sldId id="325" r:id="rId12"/>
    <p:sldId id="326" r:id="rId13"/>
    <p:sldId id="327" r:id="rId14"/>
    <p:sldId id="328" r:id="rId15"/>
    <p:sldId id="329" r:id="rId16"/>
    <p:sldId id="330" r:id="rId17"/>
    <p:sldId id="331" r:id="rId18"/>
    <p:sldId id="332" r:id="rId19"/>
    <p:sldId id="333" r:id="rId20"/>
    <p:sldId id="334" r:id="rId21"/>
    <p:sldId id="335" r:id="rId22"/>
    <p:sldId id="336" r:id="rId23"/>
    <p:sldId id="337" r:id="rId24"/>
    <p:sldId id="258" r:id="rId25"/>
    <p:sldId id="298" r:id="rId26"/>
    <p:sldId id="294" r:id="rId27"/>
    <p:sldId id="293" r:id="rId28"/>
    <p:sldId id="299" r:id="rId29"/>
    <p:sldId id="295" r:id="rId30"/>
    <p:sldId id="296" r:id="rId31"/>
    <p:sldId id="297" r:id="rId32"/>
    <p:sldId id="300" r:id="rId33"/>
    <p:sldId id="259" r:id="rId34"/>
    <p:sldId id="260" r:id="rId35"/>
    <p:sldId id="261" r:id="rId36"/>
    <p:sldId id="301" r:id="rId37"/>
    <p:sldId id="302" r:id="rId38"/>
    <p:sldId id="303" r:id="rId39"/>
    <p:sldId id="263" r:id="rId40"/>
    <p:sldId id="304" r:id="rId41"/>
    <p:sldId id="309" r:id="rId42"/>
    <p:sldId id="264" r:id="rId43"/>
    <p:sldId id="265" r:id="rId44"/>
    <p:sldId id="266" r:id="rId45"/>
    <p:sldId id="267" r:id="rId46"/>
    <p:sldId id="268" r:id="rId47"/>
    <p:sldId id="269" r:id="rId48"/>
    <p:sldId id="270" r:id="rId49"/>
    <p:sldId id="271" r:id="rId50"/>
    <p:sldId id="272" r:id="rId51"/>
    <p:sldId id="312" r:id="rId52"/>
    <p:sldId id="273" r:id="rId53"/>
    <p:sldId id="274" r:id="rId54"/>
    <p:sldId id="275" r:id="rId55"/>
    <p:sldId id="276" r:id="rId56"/>
    <p:sldId id="277" r:id="rId57"/>
    <p:sldId id="278" r:id="rId58"/>
    <p:sldId id="279" r:id="rId59"/>
    <p:sldId id="280" r:id="rId60"/>
    <p:sldId id="281" r:id="rId61"/>
    <p:sldId id="282" r:id="rId62"/>
    <p:sldId id="283" r:id="rId63"/>
    <p:sldId id="284" r:id="rId64"/>
    <p:sldId id="285" r:id="rId65"/>
    <p:sldId id="286" r:id="rId66"/>
    <p:sldId id="305" r:id="rId67"/>
    <p:sldId id="287" r:id="rId68"/>
    <p:sldId id="288" r:id="rId69"/>
    <p:sldId id="289" r:id="rId70"/>
    <p:sldId id="290" r:id="rId71"/>
    <p:sldId id="291" r:id="rId72"/>
    <p:sldId id="292" r:id="rId73"/>
    <p:sldId id="306" r:id="rId74"/>
    <p:sldId id="307" r:id="rId75"/>
    <p:sldId id="308" r:id="rId76"/>
    <p:sldId id="310" r:id="rId77"/>
    <p:sldId id="311" r:id="rId78"/>
    <p:sldId id="313" r:id="rId79"/>
    <p:sldId id="314" r:id="rId80"/>
    <p:sldId id="315" r:id="rId81"/>
  </p:sldIdLst>
  <p:sldSz cx="9144000" cy="6858000" type="screen4x3"/>
  <p:notesSz cx="6858000" cy="9144000"/>
  <p:embeddedFontLst>
    <p:embeddedFont>
      <p:font typeface="Gotham Narrow Bold" pitchFamily="50" charset="0"/>
      <p:regular r:id="rId83"/>
      <p:italic r:id="rId84"/>
    </p:embeddedFont>
    <p:embeddedFont>
      <p:font typeface="Gotham Narrow Book" pitchFamily="50" charset="0"/>
      <p:regular r:id="rId85"/>
      <p:italic r:id="rId86"/>
    </p:embeddedFont>
    <p:embeddedFont>
      <p:font typeface="Gotham Narrow Black" pitchFamily="50" charset="0"/>
      <p:regular r:id="rId87"/>
      <p:italic r:id="rId88"/>
    </p:embeddedFont>
    <p:embeddedFont>
      <p:font typeface="Calibri" panose="020F0502020204030204" pitchFamily="34" charset="0"/>
      <p:regular r:id="rId89"/>
      <p:bold r:id="rId90"/>
      <p:italic r:id="rId91"/>
      <p:boldItalic r:id="rId9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herrer, Yves" initials="SY" lastIdx="1" clrIdx="0">
    <p:extLst>
      <p:ext uri="{19B8F6BF-5375-455C-9EA6-DF929625EA0E}">
        <p15:presenceInfo xmlns:p15="http://schemas.microsoft.com/office/powerpoint/2012/main" userId="S-1-5-21-16020293-282541685-632688529-30678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8" autoAdjust="0"/>
    <p:restoredTop sz="94660"/>
  </p:normalViewPr>
  <p:slideViewPr>
    <p:cSldViewPr snapToGrid="0">
      <p:cViewPr varScale="1">
        <p:scale>
          <a:sx n="65" d="100"/>
          <a:sy n="65" d="100"/>
        </p:scale>
        <p:origin x="9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font" Target="fonts/font2.fntdata"/><Relationship Id="rId89" Type="http://schemas.openxmlformats.org/officeDocument/2006/relationships/font" Target="fonts/font7.fntdata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90" Type="http://schemas.openxmlformats.org/officeDocument/2006/relationships/font" Target="fonts/font8.fntdata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3.fntdata"/><Relationship Id="rId93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1.fntdata"/><Relationship Id="rId88" Type="http://schemas.openxmlformats.org/officeDocument/2006/relationships/font" Target="fonts/font6.fntdata"/><Relationship Id="rId91" Type="http://schemas.openxmlformats.org/officeDocument/2006/relationships/font" Target="fonts/font9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4.fntdata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19T10:48:00.620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DF06CA-B2C0-4FC7-A694-757AEC889890}" type="datetimeFigureOut">
              <a:rPr lang="fi-FI" smtClean="0"/>
              <a:t>19.6.2018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66D25D-E252-40F2-8F6B-200F71CA264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03838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F8E7AF-DE47-4EDD-8A97-986EE4D778D2}" type="slidenum">
              <a:rPr lang="fi-FI" smtClean="0"/>
              <a:t>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03769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7F82-66DC-44A8-8CA9-D613A0ECE178}" type="slidenum">
              <a:rPr lang="fr-CH" smtClean="0"/>
              <a:t>55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2689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7F82-66DC-44A8-8CA9-D613A0ECE178}" type="slidenum">
              <a:rPr lang="fr-CH" smtClean="0"/>
              <a:t>63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15075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Vergleichbare Effizienz zwischen</a:t>
            </a:r>
            <a:r>
              <a:rPr lang="en-US" baseline="0" smtClean="0"/>
              <a:t> der exotischen Sprache und Englisch</a:t>
            </a:r>
          </a:p>
          <a:p>
            <a:r>
              <a:rPr lang="en-US" baseline="0" smtClean="0"/>
              <a:t>Linguist A ist besser für die isolierten Wörter, LInguist B ist besser für die Sätze</a:t>
            </a:r>
          </a:p>
          <a:p>
            <a:r>
              <a:rPr lang="en-US" baseline="0" smtClean="0"/>
              <a:t>Deutsch/Englisch + TnT: ca. 85%</a:t>
            </a:r>
          </a:p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F8E7AF-DE47-4EDD-8A97-986EE4D778D2}" type="slidenum">
              <a:rPr lang="fi-FI" smtClean="0"/>
              <a:t>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20250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7F82-66DC-44A8-8CA9-D613A0ECE178}" type="slidenum">
              <a:rPr lang="fr-CH" smtClean="0"/>
              <a:t>10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08398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LP und min </a:t>
            </a:r>
            <a:r>
              <a:rPr lang="en-US" dirty="0" err="1" smtClean="0"/>
              <a:t>helfen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für</a:t>
            </a:r>
            <a:r>
              <a:rPr lang="en-US" baseline="0" dirty="0" smtClean="0"/>
              <a:t> Token-</a:t>
            </a:r>
            <a:r>
              <a:rPr lang="en-US" baseline="0" dirty="0" err="1" smtClean="0"/>
              <a:t>Annotationen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aber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schon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für</a:t>
            </a:r>
            <a:r>
              <a:rPr lang="en-US" baseline="0" dirty="0" smtClean="0"/>
              <a:t> Type-</a:t>
            </a:r>
            <a:r>
              <a:rPr lang="en-US" baseline="0" dirty="0" err="1" smtClean="0"/>
              <a:t>Annotationen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7F82-66DC-44A8-8CA9-D613A0ECE178}" type="slidenum">
              <a:rPr lang="fr-CH" smtClean="0"/>
              <a:t>17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10314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F8E7AF-DE47-4EDD-8A97-986EE4D778D2}" type="slidenum">
              <a:rPr lang="fi-FI" smtClean="0"/>
              <a:t>24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69977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Have</a:t>
            </a:r>
            <a:r>
              <a:rPr lang="en-US" baseline="0" smtClean="0"/>
              <a:t> you used word alignment tools? Which ones?</a:t>
            </a:r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66D25D-E252-40F2-8F6B-200F71CA2646}" type="slidenum">
              <a:rPr lang="fi-FI" smtClean="0"/>
              <a:t>35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51588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7F82-66DC-44A8-8CA9-D613A0ECE178}" type="slidenum">
              <a:rPr lang="fr-CH" smtClean="0"/>
              <a:t>42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86903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calamity = </a:t>
            </a:r>
            <a:r>
              <a:rPr lang="en-US" dirty="0" err="1"/>
              <a:t>Unglück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7F82-66DC-44A8-8CA9-D613A0ECE178}" type="slidenum">
              <a:rPr lang="fr-CH" smtClean="0"/>
              <a:t>47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10424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7F82-66DC-44A8-8CA9-D613A0ECE178}" type="slidenum">
              <a:rPr lang="fr-CH" smtClean="0"/>
              <a:t>53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66998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Gotham Narrow Bold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19.6.2018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8140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19.6.2018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72738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19.6.2018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77596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19.6.2018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89977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Gotham Narrow Bold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19.6.2018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09725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19.6.2018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59756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0">
                <a:latin typeface="Gotham Narrow Bold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0">
                <a:latin typeface="Gotham Narrow Bold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19.6.2018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16376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19.6.2018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8146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19.6.2018</a:t>
            </a:fld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9125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>
                <a:latin typeface="Gotham Narrow Bold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19.6.2018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94969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>
                <a:latin typeface="Gotham Narrow Bold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19.6.2018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88732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otham Narrow Book" pitchFamily="50" charset="0"/>
              </a:defRPr>
            </a:lvl1pPr>
          </a:lstStyle>
          <a:p>
            <a:fld id="{D27D51D0-A64C-4B52-A23D-32C6FFB9014E}" type="datetimeFigureOut">
              <a:rPr lang="fi-FI" smtClean="0"/>
              <a:pPr/>
              <a:t>19.6.2018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otham Narrow Book" pitchFamily="50" charset="0"/>
              </a:defRPr>
            </a:lvl1pPr>
          </a:lstStyle>
          <a:p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otham Narrow Book" pitchFamily="50" charset="0"/>
              </a:defRPr>
            </a:lvl1pPr>
          </a:lstStyle>
          <a:p>
            <a:fld id="{C2960F5A-76FD-4CD2-B8F1-DC0A918E0029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117345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Gotham Narrow Black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otham Narrow Book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otham Narrow Book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tham Narrow Book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tham Narrow Book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tham Narrow Book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people.ds.cam.ac.uk/iv250/tutorial/xlingrep-tutorial.pdf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mt.org/moses/?n=Development.GetStarted" TargetMode="External"/><Relationship Id="rId2" Type="http://schemas.openxmlformats.org/officeDocument/2006/relationships/hyperlink" Target="https://github.com/moses-smt/mgiz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nymalign.limsi.fr/" TargetMode="External"/><Relationship Id="rId5" Type="http://schemas.openxmlformats.org/officeDocument/2006/relationships/hyperlink" Target="https://github.com/robertostling/efmaral" TargetMode="External"/><Relationship Id="rId4" Type="http://schemas.openxmlformats.org/officeDocument/2006/relationships/hyperlink" Target="https://github.com/clab/fast_align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people.ds.cam.ac.uk/iv250/tutorial/xlingrep-tutorial.pdf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paralleltext.info/data/" TargetMode="External"/><Relationship Id="rId2" Type="http://schemas.openxmlformats.org/officeDocument/2006/relationships/hyperlink" Target="http://homepages.inf.ed.ac.uk/s0787820/bibl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bible.is/" TargetMode="Externa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aclweb.org/anthology/N/N12/N12-1052.pdf" TargetMode="External"/><Relationship Id="rId2" Type="http://schemas.openxmlformats.org/officeDocument/2006/relationships/hyperlink" Target="https://www.aclweb.org/anthology/D11-1006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Language technology for low-resource languages</a:t>
            </a:r>
            <a:endParaRPr lang="fi-FI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Day 2/5</a:t>
            </a:r>
          </a:p>
          <a:p>
            <a:r>
              <a:rPr lang="en-US"/>
              <a:t>LOT 2018, Groningen</a:t>
            </a:r>
          </a:p>
          <a:p>
            <a:r>
              <a:rPr lang="en-US"/>
              <a:t>Yves Scherrer, University of Helsinki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198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Experiment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 a tagger with the 100 annotated sentences and the unannotated sentences</a:t>
            </a:r>
          </a:p>
          <a:p>
            <a:pPr lvl="1"/>
            <a:r>
              <a:rPr lang="en-US" dirty="0" smtClean="0"/>
              <a:t>Annotate the raw text with the 100-sentence tagger</a:t>
            </a:r>
            <a:endParaRPr lang="en-US" i="1" dirty="0" smtClean="0"/>
          </a:p>
          <a:p>
            <a:pPr lvl="1"/>
            <a:r>
              <a:rPr lang="en-US" dirty="0" smtClean="0"/>
              <a:t>Optimize tag associations and emissions in several passes through the raw text using EM</a:t>
            </a:r>
            <a:endParaRPr lang="en-US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10</a:t>
            </a:fld>
            <a:endParaRPr lang="fr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887" y="3852115"/>
            <a:ext cx="7747272" cy="24482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46631" y="4356171"/>
            <a:ext cx="1152128" cy="288032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46631" y="4788219"/>
            <a:ext cx="1152128" cy="288032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46631" y="5292275"/>
            <a:ext cx="1152128" cy="288032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46631" y="5724323"/>
            <a:ext cx="1152128" cy="288032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23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 dictionary expansion:</a:t>
            </a:r>
            <a:br>
              <a:rPr lang="en-US" dirty="0" smtClean="0"/>
            </a:br>
            <a:r>
              <a:rPr lang="en-US" dirty="0" smtClean="0"/>
              <a:t>Label 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For a lot of words, the possible tags are unknown.</a:t>
            </a:r>
          </a:p>
          <a:p>
            <a:r>
              <a:rPr lang="en-US" dirty="0" smtClean="0"/>
              <a:t>Adding unannotated data does not help much in this </a:t>
            </a:r>
            <a:r>
              <a:rPr lang="en-US" smtClean="0"/>
              <a:t>respect. (</a:t>
            </a:r>
            <a:r>
              <a:rPr lang="en-US" dirty="0" smtClean="0"/>
              <a:t>Why?)</a:t>
            </a:r>
          </a:p>
          <a:p>
            <a:r>
              <a:rPr lang="en-US" dirty="0" smtClean="0"/>
              <a:t>How can we determine the most probable tags for unknown words?</a:t>
            </a:r>
          </a:p>
          <a:p>
            <a:pPr lvl="1"/>
            <a:r>
              <a:rPr lang="en-US" dirty="0" smtClean="0"/>
              <a:t>Label propagation: a machine learning algorithm to transfer labels (=tags) to similar words</a:t>
            </a:r>
          </a:p>
          <a:p>
            <a:pPr lvl="1"/>
            <a:r>
              <a:rPr lang="en-US" dirty="0" smtClean="0"/>
              <a:t>What are similar words?</a:t>
            </a:r>
          </a:p>
          <a:p>
            <a:pPr lvl="2"/>
            <a:r>
              <a:rPr lang="en-US" dirty="0" smtClean="0"/>
              <a:t>Words with the same suffix or prefix</a:t>
            </a:r>
          </a:p>
          <a:p>
            <a:pPr lvl="2"/>
            <a:r>
              <a:rPr lang="en-US" dirty="0" smtClean="0"/>
              <a:t>Words with the same predecessor or successor in a sentence</a:t>
            </a:r>
          </a:p>
          <a:p>
            <a:pPr lvl="1"/>
            <a:r>
              <a:rPr lang="en-US" dirty="0" smtClean="0"/>
              <a:t>All these properties are inserted into a graph.</a:t>
            </a:r>
          </a:p>
          <a:p>
            <a:pPr lvl="2"/>
            <a:r>
              <a:rPr lang="en-US" dirty="0" smtClean="0"/>
              <a:t>Tags are assigned to the known words and then transferred onto the similar words.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4817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dictionary expansion:</a:t>
            </a:r>
            <a:br>
              <a:rPr lang="en-US" dirty="0"/>
            </a:br>
            <a:r>
              <a:rPr lang="en-US" dirty="0"/>
              <a:t>Label propagation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smtClean="0"/>
              <a:t>dog barks.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smtClean="0"/>
              <a:t>dog walks.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smtClean="0"/>
              <a:t>man walks.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12</a:t>
            </a:fld>
            <a:endParaRPr lang="fr-C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3679113"/>
            <a:ext cx="7997124" cy="20162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9512" y="4255177"/>
            <a:ext cx="8136904" cy="360040"/>
          </a:xfrm>
          <a:prstGeom prst="rect">
            <a:avLst/>
          </a:prstGeom>
          <a:solidFill>
            <a:srgbClr val="9CBEBD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1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Experiment 2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LP computes a tag distribution </a:t>
            </a:r>
            <a:r>
              <a:rPr lang="en-US"/>
              <a:t>for </a:t>
            </a:r>
            <a:r>
              <a:rPr lang="en-US" smtClean="0"/>
              <a:t>every </a:t>
            </a:r>
            <a:r>
              <a:rPr lang="en-US" dirty="0"/>
              <a:t>word</a:t>
            </a:r>
          </a:p>
          <a:p>
            <a:r>
              <a:rPr lang="en-US" smtClean="0"/>
              <a:t>The </a:t>
            </a:r>
            <a:r>
              <a:rPr lang="en-US" dirty="0"/>
              <a:t>unannotated corpus is annotated with the tags found by LP, then a new tagger is trained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13</a:t>
            </a:fld>
            <a:endParaRPr lang="fr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20" y="3717032"/>
            <a:ext cx="7747272" cy="24482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99992" y="4437112"/>
            <a:ext cx="1152128" cy="288032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499992" y="4941168"/>
            <a:ext cx="1152128" cy="288032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499992" y="5373216"/>
            <a:ext cx="1152128" cy="288032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99992" y="5805264"/>
            <a:ext cx="1152128" cy="288032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22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Experiment 2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LP computes a tag distribution </a:t>
            </a:r>
            <a:r>
              <a:rPr lang="en-US" smtClean="0"/>
              <a:t>for every </a:t>
            </a:r>
            <a:r>
              <a:rPr lang="en-US" dirty="0" smtClean="0"/>
              <a:t>word</a:t>
            </a:r>
          </a:p>
          <a:p>
            <a:r>
              <a:rPr lang="en-US" smtClean="0"/>
              <a:t>The </a:t>
            </a:r>
            <a:r>
              <a:rPr lang="en-US" dirty="0" smtClean="0"/>
              <a:t>unannotated corpus is annotated with the tags found by LP, then a new tagger is trained.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14</a:t>
            </a:fld>
            <a:endParaRPr lang="fr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20" y="3717032"/>
            <a:ext cx="7747272" cy="24482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99992" y="4221088"/>
            <a:ext cx="1152128" cy="288032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499992" y="4725144"/>
            <a:ext cx="1152128" cy="288032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499992" y="5157192"/>
            <a:ext cx="1152128" cy="288032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99992" y="5589240"/>
            <a:ext cx="1152128" cy="288032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94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minimization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Label propagation introduces a lot of noise (i.e. wrong tags)</a:t>
            </a:r>
          </a:p>
          <a:p>
            <a:endParaRPr lang="en-US" dirty="0"/>
          </a:p>
          <a:p>
            <a:r>
              <a:rPr lang="en-US" dirty="0" smtClean="0"/>
              <a:t>A lot of tag combinations (of two adjacent words in the text) never occur.</a:t>
            </a:r>
          </a:p>
          <a:p>
            <a:pPr lvl="1"/>
            <a:r>
              <a:rPr lang="en-US" dirty="0" smtClean="0"/>
              <a:t>Goal: find the minimal set of tag combinations</a:t>
            </a:r>
          </a:p>
          <a:p>
            <a:pPr lvl="1"/>
            <a:r>
              <a:rPr lang="en-US" dirty="0" smtClean="0"/>
              <a:t>Tags are weighted according to the LP result</a:t>
            </a:r>
          </a:p>
          <a:p>
            <a:pPr lvl="1"/>
            <a:r>
              <a:rPr lang="en-US" dirty="0" smtClean="0"/>
              <a:t>The tag combinations with the highest weight are added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6385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minimization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16</a:t>
            </a:fld>
            <a:endParaRPr lang="fr-C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204864"/>
            <a:ext cx="5472608" cy="227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68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Experiment 3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minimization creates an optimal tag sequence for each unannotated sentence.</a:t>
            </a:r>
          </a:p>
          <a:p>
            <a:r>
              <a:rPr lang="en-US" smtClean="0"/>
              <a:t>A </a:t>
            </a:r>
            <a:r>
              <a:rPr lang="en-US" dirty="0"/>
              <a:t>new tagger is trained on this data.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17</a:t>
            </a:fld>
            <a:endParaRPr lang="fr-C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20" y="3717032"/>
            <a:ext cx="7747272" cy="24482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52120" y="4437112"/>
            <a:ext cx="1152128" cy="288032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52120" y="4941168"/>
            <a:ext cx="1152128" cy="288032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652120" y="5373216"/>
            <a:ext cx="1152128" cy="288032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652120" y="5805264"/>
            <a:ext cx="1152128" cy="288032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70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Experiment 3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minimization creates an optimal tag sequence for each unannotated sentence.</a:t>
            </a:r>
          </a:p>
          <a:p>
            <a:r>
              <a:rPr lang="en-US" smtClean="0"/>
              <a:t>A </a:t>
            </a:r>
            <a:r>
              <a:rPr lang="en-US" dirty="0" smtClean="0"/>
              <a:t>new tagger is trained on this data.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18</a:t>
            </a:fld>
            <a:endParaRPr lang="fr-C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20" y="3717032"/>
            <a:ext cx="7747272" cy="24482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52120" y="4221088"/>
            <a:ext cx="1152128" cy="288032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52120" y="4725144"/>
            <a:ext cx="1152128" cy="288032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652120" y="5157192"/>
            <a:ext cx="1152128" cy="316835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652120" y="5589240"/>
            <a:ext cx="1152128" cy="288032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92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19</a:t>
            </a:fld>
            <a:endParaRPr lang="fr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419" y="1700808"/>
            <a:ext cx="4766797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resources can we get?</a:t>
            </a:r>
            <a:endParaRPr lang="fi-FI"/>
          </a:p>
        </p:txBody>
      </p:sp>
      <p:sp>
        <p:nvSpPr>
          <p:cNvPr id="4" name="TextBox 3"/>
          <p:cNvSpPr txBox="1"/>
          <p:nvPr/>
        </p:nvSpPr>
        <p:spPr>
          <a:xfrm>
            <a:off x="1328070" y="1690689"/>
            <a:ext cx="2610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 there manually annotated training data?</a:t>
            </a:r>
            <a:endParaRPr lang="fi-FI"/>
          </a:p>
        </p:txBody>
      </p:sp>
      <p:sp>
        <p:nvSpPr>
          <p:cNvPr id="5" name="TextBox 4"/>
          <p:cNvSpPr txBox="1"/>
          <p:nvPr/>
        </p:nvSpPr>
        <p:spPr>
          <a:xfrm>
            <a:off x="455317" y="3076423"/>
            <a:ext cx="1735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Use supervised NLP techniques</a:t>
            </a:r>
            <a:endParaRPr lang="fi-FI"/>
          </a:p>
        </p:txBody>
      </p:sp>
      <p:sp>
        <p:nvSpPr>
          <p:cNvPr id="6" name="TextBox 5"/>
          <p:cNvSpPr txBox="1"/>
          <p:nvPr/>
        </p:nvSpPr>
        <p:spPr>
          <a:xfrm>
            <a:off x="3076398" y="3076424"/>
            <a:ext cx="2971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 there relevant training data from other languages?</a:t>
            </a:r>
            <a:endParaRPr lang="fi-FI"/>
          </a:p>
        </p:txBody>
      </p:sp>
      <p:sp>
        <p:nvSpPr>
          <p:cNvPr id="8" name="TextBox 7"/>
          <p:cNvSpPr txBox="1"/>
          <p:nvPr/>
        </p:nvSpPr>
        <p:spPr>
          <a:xfrm>
            <a:off x="2094404" y="4462158"/>
            <a:ext cx="2036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Use cross-lingual learning methods</a:t>
            </a:r>
            <a:endParaRPr lang="fi-FI"/>
          </a:p>
        </p:txBody>
      </p:sp>
      <p:sp>
        <p:nvSpPr>
          <p:cNvPr id="9" name="TextBox 8"/>
          <p:cNvSpPr txBox="1"/>
          <p:nvPr/>
        </p:nvSpPr>
        <p:spPr>
          <a:xfrm>
            <a:off x="3345870" y="5847894"/>
            <a:ext cx="1953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Use unsupervised NLP techniques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68825" y="5847894"/>
            <a:ext cx="1138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Annotate data</a:t>
            </a:r>
            <a:endParaRPr lang="fi-FI"/>
          </a:p>
        </p:txBody>
      </p:sp>
      <p:sp>
        <p:nvSpPr>
          <p:cNvPr id="11" name="TextBox 10"/>
          <p:cNvSpPr txBox="1"/>
          <p:nvPr/>
        </p:nvSpPr>
        <p:spPr>
          <a:xfrm>
            <a:off x="7176405" y="5847894"/>
            <a:ext cx="1572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Collect and annotate data</a:t>
            </a:r>
            <a:endParaRPr lang="fi-FI"/>
          </a:p>
        </p:txBody>
      </p:sp>
      <p:cxnSp>
        <p:nvCxnSpPr>
          <p:cNvPr id="13" name="Straight Arrow Connector 12"/>
          <p:cNvCxnSpPr>
            <a:stCxn id="7" idx="2"/>
            <a:endCxn id="9" idx="0"/>
          </p:cNvCxnSpPr>
          <p:nvPr/>
        </p:nvCxnSpPr>
        <p:spPr>
          <a:xfrm flipH="1">
            <a:off x="4322616" y="5108490"/>
            <a:ext cx="1915267" cy="7394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2"/>
            <a:endCxn id="10" idx="0"/>
          </p:cNvCxnSpPr>
          <p:nvPr/>
        </p:nvCxnSpPr>
        <p:spPr>
          <a:xfrm>
            <a:off x="6237883" y="5108490"/>
            <a:ext cx="0" cy="7394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2"/>
            <a:endCxn id="8" idx="0"/>
          </p:cNvCxnSpPr>
          <p:nvPr/>
        </p:nvCxnSpPr>
        <p:spPr>
          <a:xfrm flipH="1">
            <a:off x="3112714" y="3722755"/>
            <a:ext cx="1449584" cy="7394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" idx="2"/>
            <a:endCxn id="7" idx="0"/>
          </p:cNvCxnSpPr>
          <p:nvPr/>
        </p:nvCxnSpPr>
        <p:spPr>
          <a:xfrm>
            <a:off x="4562298" y="3722755"/>
            <a:ext cx="1675585" cy="7394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" idx="2"/>
            <a:endCxn id="5" idx="0"/>
          </p:cNvCxnSpPr>
          <p:nvPr/>
        </p:nvCxnSpPr>
        <p:spPr>
          <a:xfrm flipH="1">
            <a:off x="1322958" y="2337020"/>
            <a:ext cx="1310541" cy="7394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4" idx="2"/>
            <a:endCxn id="6" idx="0"/>
          </p:cNvCxnSpPr>
          <p:nvPr/>
        </p:nvCxnSpPr>
        <p:spPr>
          <a:xfrm>
            <a:off x="2633499" y="2337020"/>
            <a:ext cx="1928799" cy="7394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55861" y="6124891"/>
            <a:ext cx="2715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Adapted from Y. Tsvetkov</a:t>
            </a:r>
            <a:endParaRPr lang="fi-FI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463151" y="2430092"/>
            <a:ext cx="51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70C0"/>
                </a:solidFill>
              </a:rPr>
              <a:t>yes</a:t>
            </a:r>
            <a:endParaRPr lang="fi-FI">
              <a:solidFill>
                <a:srgbClr val="0070C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311554" y="3815826"/>
            <a:ext cx="51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70C0"/>
                </a:solidFill>
              </a:rPr>
              <a:t>yes</a:t>
            </a:r>
            <a:endParaRPr lang="fi-FI">
              <a:solidFill>
                <a:srgbClr val="0070C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676012" y="5293526"/>
            <a:ext cx="51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70C0"/>
                </a:solidFill>
              </a:rPr>
              <a:t>yes</a:t>
            </a:r>
            <a:endParaRPr lang="fi-FI">
              <a:solidFill>
                <a:srgbClr val="0070C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619903" y="243009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70C0"/>
                </a:solidFill>
              </a:rPr>
              <a:t>no</a:t>
            </a:r>
            <a:endParaRPr lang="fi-FI">
              <a:solidFill>
                <a:srgbClr val="0070C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502279" y="3815826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70C0"/>
                </a:solidFill>
              </a:rPr>
              <a:t>no</a:t>
            </a:r>
            <a:endParaRPr lang="fi-FI">
              <a:solidFill>
                <a:srgbClr val="0070C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222104" y="5252891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70C0"/>
                </a:solidFill>
              </a:rPr>
              <a:t>no</a:t>
            </a:r>
            <a:endParaRPr lang="fi-FI">
              <a:solidFill>
                <a:srgbClr val="0070C0"/>
              </a:solidFill>
            </a:endParaRPr>
          </a:p>
        </p:txBody>
      </p:sp>
      <p:sp>
        <p:nvSpPr>
          <p:cNvPr id="60" name="Rectangular Callout 59"/>
          <p:cNvSpPr/>
          <p:nvPr/>
        </p:nvSpPr>
        <p:spPr>
          <a:xfrm>
            <a:off x="303902" y="5252891"/>
            <a:ext cx="1715138" cy="646331"/>
          </a:xfrm>
          <a:prstGeom prst="wedgeRectCallout">
            <a:avLst>
              <a:gd name="adj1" fmla="val 87006"/>
              <a:gd name="adj2" fmla="val -7093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Main topic of this course</a:t>
            </a:r>
            <a:endParaRPr lang="fi-FI"/>
          </a:p>
        </p:txBody>
      </p:sp>
      <p:cxnSp>
        <p:nvCxnSpPr>
          <p:cNvPr id="67" name="Elbow Connector 66"/>
          <p:cNvCxnSpPr>
            <a:stCxn id="10" idx="3"/>
            <a:endCxn id="4" idx="3"/>
          </p:cNvCxnSpPr>
          <p:nvPr/>
        </p:nvCxnSpPr>
        <p:spPr>
          <a:xfrm flipH="1" flipV="1">
            <a:off x="3938928" y="2013855"/>
            <a:ext cx="2868013" cy="4157205"/>
          </a:xfrm>
          <a:prstGeom prst="bentConnector3">
            <a:avLst>
              <a:gd name="adj1" fmla="val -7971"/>
            </a:avLst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11" idx="3"/>
            <a:endCxn id="4" idx="3"/>
          </p:cNvCxnSpPr>
          <p:nvPr/>
        </p:nvCxnSpPr>
        <p:spPr>
          <a:xfrm flipH="1" flipV="1">
            <a:off x="3938928" y="2013855"/>
            <a:ext cx="4810215" cy="4157205"/>
          </a:xfrm>
          <a:prstGeom prst="bentConnector3">
            <a:avLst>
              <a:gd name="adj1" fmla="val -4752"/>
            </a:avLst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993572" y="4462159"/>
            <a:ext cx="2488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Are there monolingual corpora?</a:t>
            </a:r>
            <a:endParaRPr lang="fi-FI"/>
          </a:p>
        </p:txBody>
      </p:sp>
      <p:cxnSp>
        <p:nvCxnSpPr>
          <p:cNvPr id="17" name="Straight Arrow Connector 16"/>
          <p:cNvCxnSpPr>
            <a:stCxn id="7" idx="2"/>
            <a:endCxn id="11" idx="0"/>
          </p:cNvCxnSpPr>
          <p:nvPr/>
        </p:nvCxnSpPr>
        <p:spPr>
          <a:xfrm>
            <a:off x="6237883" y="5108490"/>
            <a:ext cx="1724891" cy="7394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ular Callout 60"/>
          <p:cNvSpPr/>
          <p:nvPr/>
        </p:nvSpPr>
        <p:spPr>
          <a:xfrm>
            <a:off x="7725369" y="4606560"/>
            <a:ext cx="1023774" cy="646331"/>
          </a:xfrm>
          <a:prstGeom prst="wedgeRectCallout">
            <a:avLst>
              <a:gd name="adj1" fmla="val -178293"/>
              <a:gd name="adj2" fmla="val 13966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First topic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10025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External dictionary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Kinyarwanda:</a:t>
            </a:r>
          </a:p>
          <a:p>
            <a:pPr lvl="1"/>
            <a:r>
              <a:rPr lang="en-US" dirty="0" smtClean="0"/>
              <a:t>3700 entries (kinyarwanda.net)</a:t>
            </a:r>
          </a:p>
          <a:p>
            <a:r>
              <a:rPr lang="en-US" dirty="0" smtClean="0"/>
              <a:t>Malagasy:</a:t>
            </a:r>
          </a:p>
          <a:p>
            <a:pPr lvl="1"/>
            <a:r>
              <a:rPr lang="en-US" dirty="0" smtClean="0"/>
              <a:t>78'000 entries (malagasyworld.org)</a:t>
            </a:r>
          </a:p>
          <a:p>
            <a:r>
              <a:rPr lang="en-US" dirty="0" smtClean="0"/>
              <a:t>English:</a:t>
            </a:r>
          </a:p>
          <a:p>
            <a:pPr lvl="1"/>
            <a:r>
              <a:rPr lang="en-US" dirty="0" smtClean="0"/>
              <a:t>614'000 entries (Wiktionary)</a:t>
            </a:r>
          </a:p>
          <a:p>
            <a:pPr lvl="1"/>
            <a:endParaRPr lang="en-US" dirty="0"/>
          </a:p>
          <a:p>
            <a:r>
              <a:rPr lang="en-US" dirty="0" smtClean="0"/>
              <a:t>Wiktionary is too small for Kinyarwanda (9 entries) and for Malagasy (3365 </a:t>
            </a:r>
            <a:r>
              <a:rPr lang="en-US" smtClean="0"/>
              <a:t>entries).</a:t>
            </a:r>
            <a:endParaRPr lang="en-US" dirty="0"/>
          </a:p>
          <a:p>
            <a:r>
              <a:rPr lang="en-US" dirty="0" smtClean="0"/>
              <a:t>Dictionary data is incorporated into the LP graph.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20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1806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Experiment 4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Include the external dictionary in the label propagation graph, train new tagger on this data</a:t>
            </a:r>
            <a:endParaRPr lang="en-US" dirty="0"/>
          </a:p>
          <a:p>
            <a:r>
              <a:rPr lang="fr-CH" smtClean="0"/>
              <a:t>Conclusion: spending </a:t>
            </a:r>
            <a:r>
              <a:rPr lang="fr-CH" dirty="0" smtClean="0"/>
              <a:t>more time </a:t>
            </a:r>
            <a:r>
              <a:rPr lang="fr-CH" smtClean="0"/>
              <a:t>on enlarging the dictionary may not be helpful…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21</a:t>
            </a:fld>
            <a:endParaRPr lang="fr-C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20" y="3933056"/>
            <a:ext cx="7747272" cy="24482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804248" y="4437112"/>
            <a:ext cx="1224136" cy="1872208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more efficient, type or token annotations?</a:t>
            </a:r>
          </a:p>
          <a:p>
            <a:pPr lvl="1"/>
            <a:r>
              <a:rPr lang="en-US" dirty="0" smtClean="0"/>
              <a:t>Annotators have </a:t>
            </a:r>
            <a:r>
              <a:rPr lang="en-US" smtClean="0"/>
              <a:t>personal preferences</a:t>
            </a:r>
            <a:endParaRPr lang="en-US" dirty="0" smtClean="0"/>
          </a:p>
          <a:p>
            <a:pPr lvl="1"/>
            <a:r>
              <a:rPr lang="en-US" dirty="0" smtClean="0"/>
              <a:t>In general, it is more efficient to create type annotations (word </a:t>
            </a:r>
            <a:r>
              <a:rPr lang="en-US" smtClean="0"/>
              <a:t>lists)</a:t>
            </a:r>
            <a:endParaRPr lang="en-US" dirty="0" smtClean="0"/>
          </a:p>
          <a:p>
            <a:pPr lvl="2"/>
            <a:r>
              <a:rPr lang="en-US" dirty="0" smtClean="0"/>
              <a:t>No repetitions, thus better coverage in the same period</a:t>
            </a:r>
          </a:p>
          <a:p>
            <a:pPr lvl="2"/>
            <a:r>
              <a:rPr lang="en-US" dirty="0" smtClean="0"/>
              <a:t>Focus on most frequent (thus most useful) words</a:t>
            </a:r>
          </a:p>
          <a:p>
            <a:pPr lvl="2"/>
            <a:r>
              <a:rPr lang="fr-CH" dirty="0" smtClean="0"/>
              <a:t>Tag </a:t>
            </a:r>
            <a:r>
              <a:rPr lang="fr-CH" dirty="0" err="1" smtClean="0"/>
              <a:t>frequencies</a:t>
            </a:r>
            <a:r>
              <a:rPr lang="fr-CH" dirty="0" smtClean="0"/>
              <a:t> and distributions </a:t>
            </a:r>
            <a:r>
              <a:rPr lang="fr-CH" dirty="0" err="1" smtClean="0"/>
              <a:t>can</a:t>
            </a:r>
            <a:r>
              <a:rPr lang="fr-CH" dirty="0" smtClean="0"/>
              <a:t> </a:t>
            </a:r>
            <a:r>
              <a:rPr lang="fr-CH" dirty="0" err="1" smtClean="0"/>
              <a:t>also</a:t>
            </a:r>
            <a:r>
              <a:rPr lang="fr-CH" dirty="0" smtClean="0"/>
              <a:t> </a:t>
            </a:r>
            <a:r>
              <a:rPr lang="fr-CH" dirty="0" err="1" smtClean="0"/>
              <a:t>be</a:t>
            </a:r>
            <a:r>
              <a:rPr lang="fr-CH" dirty="0" smtClean="0"/>
              <a:t> </a:t>
            </a:r>
            <a:r>
              <a:rPr lang="fr-CH" dirty="0" err="1" smtClean="0"/>
              <a:t>estimated</a:t>
            </a:r>
            <a:r>
              <a:rPr lang="fr-CH" dirty="0" smtClean="0"/>
              <a:t> </a:t>
            </a:r>
            <a:r>
              <a:rPr lang="fr-CH" dirty="0" err="1" smtClean="0"/>
              <a:t>from</a:t>
            </a:r>
            <a:r>
              <a:rPr lang="fr-CH" dirty="0" smtClean="0"/>
              <a:t> an </a:t>
            </a:r>
            <a:r>
              <a:rPr lang="fr-CH" dirty="0" err="1" smtClean="0"/>
              <a:t>unannotated</a:t>
            </a:r>
            <a:r>
              <a:rPr lang="fr-CH" dirty="0" smtClean="0"/>
              <a:t> corpus (and the </a:t>
            </a:r>
            <a:r>
              <a:rPr lang="fr-CH" dirty="0" err="1" smtClean="0"/>
              <a:t>appropriate</a:t>
            </a:r>
            <a:r>
              <a:rPr lang="fr-CH" dirty="0" smtClean="0"/>
              <a:t> machine </a:t>
            </a:r>
            <a:r>
              <a:rPr lang="fr-CH" dirty="0" err="1" smtClean="0"/>
              <a:t>learning</a:t>
            </a:r>
            <a:r>
              <a:rPr lang="fr-CH" dirty="0" smtClean="0"/>
              <a:t> techniques)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22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3514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Cross-lingual learning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Transfer learning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06030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resources can we get?</a:t>
            </a:r>
            <a:endParaRPr lang="fi-FI"/>
          </a:p>
        </p:txBody>
      </p:sp>
      <p:sp>
        <p:nvSpPr>
          <p:cNvPr id="4" name="TextBox 3"/>
          <p:cNvSpPr txBox="1"/>
          <p:nvPr/>
        </p:nvSpPr>
        <p:spPr>
          <a:xfrm>
            <a:off x="1328070" y="1690689"/>
            <a:ext cx="2610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 there manually annotated training data?</a:t>
            </a:r>
            <a:endParaRPr lang="fi-FI"/>
          </a:p>
        </p:txBody>
      </p:sp>
      <p:sp>
        <p:nvSpPr>
          <p:cNvPr id="5" name="TextBox 4"/>
          <p:cNvSpPr txBox="1"/>
          <p:nvPr/>
        </p:nvSpPr>
        <p:spPr>
          <a:xfrm>
            <a:off x="455317" y="3076423"/>
            <a:ext cx="1735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Use supervised NLP techniques</a:t>
            </a:r>
            <a:endParaRPr lang="fi-FI"/>
          </a:p>
        </p:txBody>
      </p:sp>
      <p:sp>
        <p:nvSpPr>
          <p:cNvPr id="6" name="TextBox 5"/>
          <p:cNvSpPr txBox="1"/>
          <p:nvPr/>
        </p:nvSpPr>
        <p:spPr>
          <a:xfrm>
            <a:off x="3076398" y="3076424"/>
            <a:ext cx="2971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 there relevant training data from other languages?</a:t>
            </a:r>
            <a:endParaRPr lang="fi-FI"/>
          </a:p>
        </p:txBody>
      </p:sp>
      <p:sp>
        <p:nvSpPr>
          <p:cNvPr id="8" name="TextBox 7"/>
          <p:cNvSpPr txBox="1"/>
          <p:nvPr/>
        </p:nvSpPr>
        <p:spPr>
          <a:xfrm>
            <a:off x="2094404" y="4462158"/>
            <a:ext cx="2036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Use cross-lingual learning methods</a:t>
            </a:r>
            <a:endParaRPr lang="fi-FI"/>
          </a:p>
        </p:txBody>
      </p:sp>
      <p:sp>
        <p:nvSpPr>
          <p:cNvPr id="9" name="TextBox 8"/>
          <p:cNvSpPr txBox="1"/>
          <p:nvPr/>
        </p:nvSpPr>
        <p:spPr>
          <a:xfrm>
            <a:off x="3345870" y="5847894"/>
            <a:ext cx="1953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Use unsupervised NLP techniques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68825" y="5847894"/>
            <a:ext cx="1138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Annotate data</a:t>
            </a:r>
            <a:endParaRPr lang="fi-FI"/>
          </a:p>
        </p:txBody>
      </p:sp>
      <p:sp>
        <p:nvSpPr>
          <p:cNvPr id="11" name="TextBox 10"/>
          <p:cNvSpPr txBox="1"/>
          <p:nvPr/>
        </p:nvSpPr>
        <p:spPr>
          <a:xfrm>
            <a:off x="7176405" y="5847894"/>
            <a:ext cx="1572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Collect and annotate data</a:t>
            </a:r>
            <a:endParaRPr lang="fi-FI"/>
          </a:p>
        </p:txBody>
      </p:sp>
      <p:cxnSp>
        <p:nvCxnSpPr>
          <p:cNvPr id="13" name="Straight Arrow Connector 12"/>
          <p:cNvCxnSpPr>
            <a:stCxn id="7" idx="2"/>
            <a:endCxn id="9" idx="0"/>
          </p:cNvCxnSpPr>
          <p:nvPr/>
        </p:nvCxnSpPr>
        <p:spPr>
          <a:xfrm flipH="1">
            <a:off x="4322616" y="5108490"/>
            <a:ext cx="1915267" cy="7394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2"/>
            <a:endCxn id="10" idx="0"/>
          </p:cNvCxnSpPr>
          <p:nvPr/>
        </p:nvCxnSpPr>
        <p:spPr>
          <a:xfrm>
            <a:off x="6237883" y="5108490"/>
            <a:ext cx="0" cy="7394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2"/>
            <a:endCxn id="8" idx="0"/>
          </p:cNvCxnSpPr>
          <p:nvPr/>
        </p:nvCxnSpPr>
        <p:spPr>
          <a:xfrm flipH="1">
            <a:off x="3112714" y="3722755"/>
            <a:ext cx="1449584" cy="7394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" idx="2"/>
            <a:endCxn id="7" idx="0"/>
          </p:cNvCxnSpPr>
          <p:nvPr/>
        </p:nvCxnSpPr>
        <p:spPr>
          <a:xfrm>
            <a:off x="4562298" y="3722755"/>
            <a:ext cx="1675585" cy="7394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" idx="2"/>
            <a:endCxn id="5" idx="0"/>
          </p:cNvCxnSpPr>
          <p:nvPr/>
        </p:nvCxnSpPr>
        <p:spPr>
          <a:xfrm flipH="1">
            <a:off x="1322958" y="2337020"/>
            <a:ext cx="1310541" cy="7394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4" idx="2"/>
            <a:endCxn id="6" idx="0"/>
          </p:cNvCxnSpPr>
          <p:nvPr/>
        </p:nvCxnSpPr>
        <p:spPr>
          <a:xfrm>
            <a:off x="2633499" y="2337020"/>
            <a:ext cx="1928799" cy="7394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55861" y="6124891"/>
            <a:ext cx="2715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Adapted from Y. Tsvetkov</a:t>
            </a:r>
            <a:endParaRPr lang="fi-FI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463151" y="2430092"/>
            <a:ext cx="51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yes</a:t>
            </a:r>
            <a:endParaRPr lang="fi-FI">
              <a:solidFill>
                <a:srgbClr val="0070C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311554" y="3815826"/>
            <a:ext cx="51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yes</a:t>
            </a:r>
            <a:endParaRPr lang="fi-FI">
              <a:solidFill>
                <a:srgbClr val="0070C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676012" y="5293526"/>
            <a:ext cx="51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yes</a:t>
            </a:r>
            <a:endParaRPr lang="fi-FI">
              <a:solidFill>
                <a:srgbClr val="0070C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619903" y="243009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no</a:t>
            </a:r>
            <a:endParaRPr lang="fi-FI">
              <a:solidFill>
                <a:srgbClr val="0070C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502279" y="3815826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no</a:t>
            </a:r>
            <a:endParaRPr lang="fi-FI">
              <a:solidFill>
                <a:srgbClr val="0070C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222104" y="5252891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no</a:t>
            </a:r>
            <a:endParaRPr lang="fi-FI">
              <a:solidFill>
                <a:srgbClr val="0070C0"/>
              </a:solidFill>
            </a:endParaRPr>
          </a:p>
        </p:txBody>
      </p:sp>
      <p:sp>
        <p:nvSpPr>
          <p:cNvPr id="60" name="Rectangular Callout 59"/>
          <p:cNvSpPr/>
          <p:nvPr/>
        </p:nvSpPr>
        <p:spPr>
          <a:xfrm>
            <a:off x="303902" y="5252891"/>
            <a:ext cx="1715138" cy="646331"/>
          </a:xfrm>
          <a:prstGeom prst="wedgeRectCallout">
            <a:avLst>
              <a:gd name="adj1" fmla="val 87006"/>
              <a:gd name="adj2" fmla="val -7093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Main topic of this course</a:t>
            </a:r>
            <a:endParaRPr lang="fi-FI"/>
          </a:p>
        </p:txBody>
      </p:sp>
      <p:cxnSp>
        <p:nvCxnSpPr>
          <p:cNvPr id="67" name="Elbow Connector 66"/>
          <p:cNvCxnSpPr>
            <a:stCxn id="10" idx="3"/>
            <a:endCxn id="4" idx="3"/>
          </p:cNvCxnSpPr>
          <p:nvPr/>
        </p:nvCxnSpPr>
        <p:spPr>
          <a:xfrm flipH="1" flipV="1">
            <a:off x="3938928" y="2013855"/>
            <a:ext cx="2868013" cy="4157205"/>
          </a:xfrm>
          <a:prstGeom prst="bentConnector3">
            <a:avLst>
              <a:gd name="adj1" fmla="val -7971"/>
            </a:avLst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11" idx="3"/>
            <a:endCxn id="4" idx="3"/>
          </p:cNvCxnSpPr>
          <p:nvPr/>
        </p:nvCxnSpPr>
        <p:spPr>
          <a:xfrm flipH="1" flipV="1">
            <a:off x="3938928" y="2013855"/>
            <a:ext cx="4810215" cy="4157205"/>
          </a:xfrm>
          <a:prstGeom prst="bentConnector3">
            <a:avLst>
              <a:gd name="adj1" fmla="val -4752"/>
            </a:avLst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993572" y="4462159"/>
            <a:ext cx="2488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Are there monolingual corpora?</a:t>
            </a:r>
            <a:endParaRPr lang="fi-FI"/>
          </a:p>
        </p:txBody>
      </p:sp>
      <p:cxnSp>
        <p:nvCxnSpPr>
          <p:cNvPr id="17" name="Straight Arrow Connector 16"/>
          <p:cNvCxnSpPr>
            <a:stCxn id="7" idx="2"/>
            <a:endCxn id="11" idx="0"/>
          </p:cNvCxnSpPr>
          <p:nvPr/>
        </p:nvCxnSpPr>
        <p:spPr>
          <a:xfrm>
            <a:off x="6237883" y="5108490"/>
            <a:ext cx="1724891" cy="7394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73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Cross-lingual </a:t>
            </a:r>
            <a:r>
              <a:rPr lang="en-US" smtClean="0"/>
              <a:t>learning /</a:t>
            </a:r>
            <a:br>
              <a:rPr lang="en-US" smtClean="0"/>
            </a:br>
            <a:r>
              <a:rPr lang="en-US" smtClean="0"/>
              <a:t>Transfer learning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We have the data to train a model for language A, but need a model for language B</a:t>
            </a:r>
          </a:p>
          <a:p>
            <a:pPr lvl="1"/>
            <a:r>
              <a:rPr lang="en-US"/>
              <a:t>Languages A and B may be related, but not necessarily</a:t>
            </a:r>
          </a:p>
          <a:p>
            <a:pPr lvl="1"/>
            <a:r>
              <a:rPr lang="en-US"/>
              <a:t>Different methods, depending on where in the process the switch/transfer from A to B </a:t>
            </a:r>
            <a:r>
              <a:rPr lang="en-US" smtClean="0"/>
              <a:t>occurs</a:t>
            </a:r>
          </a:p>
          <a:p>
            <a:endParaRPr lang="en-US"/>
          </a:p>
          <a:p>
            <a:r>
              <a:rPr lang="en-US" smtClean="0"/>
              <a:t>A = high-resource language (HRL)</a:t>
            </a:r>
          </a:p>
          <a:p>
            <a:r>
              <a:rPr lang="en-US" smtClean="0"/>
              <a:t>B = low-resource language (LRL)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70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Cross-lingual learning techniques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We have the data to train a model for language A, but need a model for language B</a:t>
            </a:r>
          </a:p>
          <a:p>
            <a:r>
              <a:rPr lang="en-US"/>
              <a:t>Data transfer:</a:t>
            </a:r>
          </a:p>
          <a:p>
            <a:pPr lvl="1"/>
            <a:r>
              <a:rPr lang="en-US"/>
              <a:t>Convert the training data to language B</a:t>
            </a:r>
          </a:p>
          <a:p>
            <a:pPr lvl="1"/>
            <a:r>
              <a:rPr lang="en-US"/>
              <a:t>Train a model on the converted data of language B</a:t>
            </a:r>
          </a:p>
          <a:p>
            <a:pPr lvl="1"/>
            <a:r>
              <a:rPr lang="en-US">
                <a:solidFill>
                  <a:srgbClr val="0070C0"/>
                </a:solidFill>
              </a:rPr>
              <a:t>Annotation projection, data translation</a:t>
            </a:r>
          </a:p>
          <a:p>
            <a:r>
              <a:rPr lang="en-US"/>
              <a:t>Model transfer:</a:t>
            </a:r>
          </a:p>
          <a:p>
            <a:pPr lvl="1"/>
            <a:r>
              <a:rPr lang="en-US"/>
              <a:t>Train a model for language A</a:t>
            </a:r>
          </a:p>
          <a:p>
            <a:pPr lvl="1"/>
            <a:r>
              <a:rPr lang="en-US"/>
              <a:t>Convert the model so that it applies to language B</a:t>
            </a:r>
          </a:p>
          <a:p>
            <a:pPr lvl="1"/>
            <a:r>
              <a:rPr lang="en-US">
                <a:solidFill>
                  <a:srgbClr val="0070C0"/>
                </a:solidFill>
              </a:rPr>
              <a:t>Plain model transfer, delexicalization, relexicalization</a:t>
            </a:r>
          </a:p>
          <a:p>
            <a:r>
              <a:rPr lang="en-US" smtClean="0"/>
              <a:t>Multilingual/multitask </a:t>
            </a:r>
            <a:r>
              <a:rPr lang="en-US"/>
              <a:t>models</a:t>
            </a:r>
          </a:p>
        </p:txBody>
      </p:sp>
      <p:sp>
        <p:nvSpPr>
          <p:cNvPr id="4" name="Rectangular Callout 3"/>
          <p:cNvSpPr/>
          <p:nvPr/>
        </p:nvSpPr>
        <p:spPr>
          <a:xfrm>
            <a:off x="7039153" y="2760456"/>
            <a:ext cx="1130519" cy="386943"/>
          </a:xfrm>
          <a:prstGeom prst="wedgeRectCallout">
            <a:avLst>
              <a:gd name="adj1" fmla="val -79338"/>
              <a:gd name="adj2" fmla="val 427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Today</a:t>
            </a:r>
            <a:endParaRPr lang="fi-FI"/>
          </a:p>
        </p:txBody>
      </p:sp>
      <p:sp>
        <p:nvSpPr>
          <p:cNvPr id="5" name="Rectangular Callout 4"/>
          <p:cNvSpPr/>
          <p:nvPr/>
        </p:nvSpPr>
        <p:spPr>
          <a:xfrm>
            <a:off x="6821075" y="4364930"/>
            <a:ext cx="1348597" cy="386943"/>
          </a:xfrm>
          <a:prstGeom prst="wedgeRectCallout">
            <a:avLst>
              <a:gd name="adj1" fmla="val -102734"/>
              <a:gd name="adj2" fmla="val 6951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Tomorrow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7355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Cross-lingual learning techniques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66549"/>
          </a:xfrm>
        </p:spPr>
        <p:txBody>
          <a:bodyPr>
            <a:normAutofit/>
          </a:bodyPr>
          <a:lstStyle/>
          <a:p>
            <a:r>
              <a:rPr lang="en-US"/>
              <a:t>Data transfer – the ideal setup:</a:t>
            </a:r>
          </a:p>
          <a:p>
            <a:pPr lvl="1"/>
            <a:r>
              <a:rPr lang="en-US"/>
              <a:t>Word-aligned parallel corpus whose A side is manually annotated: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marL="457200" lvl="1" indent="0">
              <a:buNone/>
            </a:pPr>
            <a:endParaRPr lang="en-US"/>
          </a:p>
          <a:p>
            <a:r>
              <a:rPr lang="en-US"/>
              <a:t>Task:</a:t>
            </a:r>
          </a:p>
          <a:p>
            <a:pPr lvl="1"/>
            <a:r>
              <a:rPr lang="en-US"/>
              <a:t>Copy all annotations along alignment links to </a:t>
            </a:r>
            <a:r>
              <a:rPr lang="en-US" smtClean="0"/>
              <a:t>B</a:t>
            </a:r>
          </a:p>
          <a:p>
            <a:pPr lvl="2"/>
            <a:r>
              <a:rPr lang="en-US" smtClean="0"/>
              <a:t>Easier said than done...</a:t>
            </a:r>
            <a:endParaRPr lang="en-US"/>
          </a:p>
          <a:p>
            <a:pPr lvl="1"/>
            <a:r>
              <a:rPr lang="en-US"/>
              <a:t>Train model on annotated B </a:t>
            </a:r>
            <a:r>
              <a:rPr lang="en-US" smtClean="0"/>
              <a:t>side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40783"/>
              </p:ext>
            </p:extLst>
          </p:nvPr>
        </p:nvGraphicFramePr>
        <p:xfrm>
          <a:off x="997786" y="3056146"/>
          <a:ext cx="7085162" cy="148336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3331826860"/>
                    </a:ext>
                  </a:extLst>
                </a:gridCol>
                <a:gridCol w="879895">
                  <a:extLst>
                    <a:ext uri="{9D8B030D-6E8A-4147-A177-3AD203B41FA5}">
                      <a16:colId xmlns:a16="http://schemas.microsoft.com/office/drawing/2014/main" val="4120292134"/>
                    </a:ext>
                  </a:extLst>
                </a:gridCol>
                <a:gridCol w="1394603">
                  <a:extLst>
                    <a:ext uri="{9D8B030D-6E8A-4147-A177-3AD203B41FA5}">
                      <a16:colId xmlns:a16="http://schemas.microsoft.com/office/drawing/2014/main" val="3545948416"/>
                    </a:ext>
                  </a:extLst>
                </a:gridCol>
                <a:gridCol w="1012166">
                  <a:extLst>
                    <a:ext uri="{9D8B030D-6E8A-4147-A177-3AD203B41FA5}">
                      <a16:colId xmlns:a16="http://schemas.microsoft.com/office/drawing/2014/main" val="2595907135"/>
                    </a:ext>
                  </a:extLst>
                </a:gridCol>
                <a:gridCol w="1012166">
                  <a:extLst>
                    <a:ext uri="{9D8B030D-6E8A-4147-A177-3AD203B41FA5}">
                      <a16:colId xmlns:a16="http://schemas.microsoft.com/office/drawing/2014/main" val="3299781446"/>
                    </a:ext>
                  </a:extLst>
                </a:gridCol>
                <a:gridCol w="1012166">
                  <a:extLst>
                    <a:ext uri="{9D8B030D-6E8A-4147-A177-3AD203B41FA5}">
                      <a16:colId xmlns:a16="http://schemas.microsoft.com/office/drawing/2014/main" val="128834788"/>
                    </a:ext>
                  </a:extLst>
                </a:gridCol>
                <a:gridCol w="1012166">
                  <a:extLst>
                    <a:ext uri="{9D8B030D-6E8A-4147-A177-3AD203B41FA5}">
                      <a16:colId xmlns:a16="http://schemas.microsoft.com/office/drawing/2014/main" val="35159682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ADP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DET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NOUN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AUX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DET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NOUN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PUNCT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8617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In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the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beginning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was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the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word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.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0921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5758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Am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Anfang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war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das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Wort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.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8231879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1216322" y="3812177"/>
            <a:ext cx="12710" cy="40253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068125" y="3797826"/>
            <a:ext cx="0" cy="40253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307454" y="3797825"/>
            <a:ext cx="0" cy="40253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99491" y="3797824"/>
            <a:ext cx="0" cy="40253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369166" y="3797823"/>
            <a:ext cx="0" cy="40253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180050" y="3812177"/>
            <a:ext cx="0" cy="40253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ular Callout 3"/>
          <p:cNvSpPr/>
          <p:nvPr/>
        </p:nvSpPr>
        <p:spPr>
          <a:xfrm>
            <a:off x="5975927" y="1302327"/>
            <a:ext cx="2539423" cy="711199"/>
          </a:xfrm>
          <a:prstGeom prst="wedgeRectCallout">
            <a:avLst>
              <a:gd name="adj1" fmla="val -53568"/>
              <a:gd name="adj2" fmla="val 9237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Example task:</a:t>
            </a:r>
          </a:p>
          <a:p>
            <a:pPr algn="ctr"/>
            <a:r>
              <a:rPr lang="en-US" smtClean="0"/>
              <a:t>Part-of-speech tagging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4514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Cross-lingual learning techniques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Data transfer – the common setup:</a:t>
            </a:r>
          </a:p>
          <a:p>
            <a:pPr lvl="1"/>
            <a:r>
              <a:rPr lang="en-US"/>
              <a:t>Annotated monolingual corpus of language A: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r>
              <a:rPr lang="en-US"/>
              <a:t>Word-aligned but unannotated parallel corpus: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r>
              <a:rPr lang="en-US"/>
              <a:t>How can we connect the two?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655234"/>
              </p:ext>
            </p:extLst>
          </p:nvPr>
        </p:nvGraphicFramePr>
        <p:xfrm>
          <a:off x="997786" y="2668658"/>
          <a:ext cx="7085161" cy="74168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012166">
                  <a:extLst>
                    <a:ext uri="{9D8B030D-6E8A-4147-A177-3AD203B41FA5}">
                      <a16:colId xmlns:a16="http://schemas.microsoft.com/office/drawing/2014/main" val="3331826860"/>
                    </a:ext>
                  </a:extLst>
                </a:gridCol>
                <a:gridCol w="810886">
                  <a:extLst>
                    <a:ext uri="{9D8B030D-6E8A-4147-A177-3AD203B41FA5}">
                      <a16:colId xmlns:a16="http://schemas.microsoft.com/office/drawing/2014/main" val="4120292134"/>
                    </a:ext>
                  </a:extLst>
                </a:gridCol>
                <a:gridCol w="1388853">
                  <a:extLst>
                    <a:ext uri="{9D8B030D-6E8A-4147-A177-3AD203B41FA5}">
                      <a16:colId xmlns:a16="http://schemas.microsoft.com/office/drawing/2014/main" val="3545948416"/>
                    </a:ext>
                  </a:extLst>
                </a:gridCol>
                <a:gridCol w="968314">
                  <a:extLst>
                    <a:ext uri="{9D8B030D-6E8A-4147-A177-3AD203B41FA5}">
                      <a16:colId xmlns:a16="http://schemas.microsoft.com/office/drawing/2014/main" val="2595907135"/>
                    </a:ext>
                  </a:extLst>
                </a:gridCol>
                <a:gridCol w="968314">
                  <a:extLst>
                    <a:ext uri="{9D8B030D-6E8A-4147-A177-3AD203B41FA5}">
                      <a16:colId xmlns:a16="http://schemas.microsoft.com/office/drawing/2014/main" val="3299781446"/>
                    </a:ext>
                  </a:extLst>
                </a:gridCol>
                <a:gridCol w="968314">
                  <a:extLst>
                    <a:ext uri="{9D8B030D-6E8A-4147-A177-3AD203B41FA5}">
                      <a16:colId xmlns:a16="http://schemas.microsoft.com/office/drawing/2014/main" val="128834788"/>
                    </a:ext>
                  </a:extLst>
                </a:gridCol>
                <a:gridCol w="968314">
                  <a:extLst>
                    <a:ext uri="{9D8B030D-6E8A-4147-A177-3AD203B41FA5}">
                      <a16:colId xmlns:a16="http://schemas.microsoft.com/office/drawing/2014/main" val="35159682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ADV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DET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NOUN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AUX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ADV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ADJ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PUNCT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8617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Maybe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the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dresscode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was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too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stuffy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.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0921477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876556"/>
              </p:ext>
            </p:extLst>
          </p:nvPr>
        </p:nvGraphicFramePr>
        <p:xfrm>
          <a:off x="997785" y="4121176"/>
          <a:ext cx="7085162" cy="111252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3331826860"/>
                    </a:ext>
                  </a:extLst>
                </a:gridCol>
                <a:gridCol w="879895">
                  <a:extLst>
                    <a:ext uri="{9D8B030D-6E8A-4147-A177-3AD203B41FA5}">
                      <a16:colId xmlns:a16="http://schemas.microsoft.com/office/drawing/2014/main" val="4120292134"/>
                    </a:ext>
                  </a:extLst>
                </a:gridCol>
                <a:gridCol w="1394603">
                  <a:extLst>
                    <a:ext uri="{9D8B030D-6E8A-4147-A177-3AD203B41FA5}">
                      <a16:colId xmlns:a16="http://schemas.microsoft.com/office/drawing/2014/main" val="3545948416"/>
                    </a:ext>
                  </a:extLst>
                </a:gridCol>
                <a:gridCol w="1012166">
                  <a:extLst>
                    <a:ext uri="{9D8B030D-6E8A-4147-A177-3AD203B41FA5}">
                      <a16:colId xmlns:a16="http://schemas.microsoft.com/office/drawing/2014/main" val="2595907135"/>
                    </a:ext>
                  </a:extLst>
                </a:gridCol>
                <a:gridCol w="1012166">
                  <a:extLst>
                    <a:ext uri="{9D8B030D-6E8A-4147-A177-3AD203B41FA5}">
                      <a16:colId xmlns:a16="http://schemas.microsoft.com/office/drawing/2014/main" val="3299781446"/>
                    </a:ext>
                  </a:extLst>
                </a:gridCol>
                <a:gridCol w="1012166">
                  <a:extLst>
                    <a:ext uri="{9D8B030D-6E8A-4147-A177-3AD203B41FA5}">
                      <a16:colId xmlns:a16="http://schemas.microsoft.com/office/drawing/2014/main" val="128834788"/>
                    </a:ext>
                  </a:extLst>
                </a:gridCol>
                <a:gridCol w="1012166">
                  <a:extLst>
                    <a:ext uri="{9D8B030D-6E8A-4147-A177-3AD203B41FA5}">
                      <a16:colId xmlns:a16="http://schemas.microsoft.com/office/drawing/2014/main" val="35159682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In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the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beginning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was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the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word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.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0921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5758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Am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Anfang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war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das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Wort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.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8231879"/>
                  </a:ext>
                </a:extLst>
              </a:tr>
            </a:tbl>
          </a:graphicData>
        </a:graphic>
      </p:graphicFrame>
      <p:cxnSp>
        <p:nvCxnSpPr>
          <p:cNvPr id="14" name="Straight Connector 13"/>
          <p:cNvCxnSpPr/>
          <p:nvPr/>
        </p:nvCxnSpPr>
        <p:spPr>
          <a:xfrm>
            <a:off x="1216321" y="4463145"/>
            <a:ext cx="12711" cy="40253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068124" y="4448794"/>
            <a:ext cx="0" cy="40253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07453" y="4448793"/>
            <a:ext cx="0" cy="40253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99490" y="4448792"/>
            <a:ext cx="0" cy="40253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369165" y="4448791"/>
            <a:ext cx="0" cy="40253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180049" y="4463145"/>
            <a:ext cx="0" cy="40253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58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Cross-lingual learning techniques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Data transfer – annotation projection:</a:t>
            </a:r>
          </a:p>
          <a:p>
            <a:pPr lvl="1"/>
            <a:r>
              <a:rPr lang="en-US"/>
              <a:t>Parallel data set and annotated A corpus are disjoint</a:t>
            </a:r>
          </a:p>
          <a:p>
            <a:pPr lvl="1"/>
            <a:r>
              <a:rPr lang="en-US">
                <a:solidFill>
                  <a:srgbClr val="C00000"/>
                </a:solidFill>
              </a:rPr>
              <a:t>Train A model on annotated A corpus</a:t>
            </a:r>
          </a:p>
          <a:p>
            <a:pPr lvl="1"/>
            <a:r>
              <a:rPr lang="en-US">
                <a:solidFill>
                  <a:srgbClr val="C00000"/>
                </a:solidFill>
              </a:rPr>
              <a:t>Annotate A side of parallel data with it</a:t>
            </a:r>
          </a:p>
          <a:p>
            <a:pPr lvl="1"/>
            <a:r>
              <a:rPr lang="en-US">
                <a:solidFill>
                  <a:srgbClr val="00B050"/>
                </a:solidFill>
              </a:rPr>
              <a:t>Copy all annotations along alignment links to B</a:t>
            </a:r>
          </a:p>
          <a:p>
            <a:pPr lvl="1"/>
            <a:r>
              <a:rPr lang="en-US">
                <a:solidFill>
                  <a:srgbClr val="00B050"/>
                </a:solidFill>
              </a:rPr>
              <a:t>Train model on annotated B side</a:t>
            </a:r>
            <a:endParaRPr lang="fi-FI">
              <a:solidFill>
                <a:srgbClr val="00B050"/>
              </a:solidFill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107949"/>
              </p:ext>
            </p:extLst>
          </p:nvPr>
        </p:nvGraphicFramePr>
        <p:xfrm>
          <a:off x="963280" y="4523345"/>
          <a:ext cx="7085162" cy="185420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3331826860"/>
                    </a:ext>
                  </a:extLst>
                </a:gridCol>
                <a:gridCol w="879895">
                  <a:extLst>
                    <a:ext uri="{9D8B030D-6E8A-4147-A177-3AD203B41FA5}">
                      <a16:colId xmlns:a16="http://schemas.microsoft.com/office/drawing/2014/main" val="4120292134"/>
                    </a:ext>
                  </a:extLst>
                </a:gridCol>
                <a:gridCol w="1394603">
                  <a:extLst>
                    <a:ext uri="{9D8B030D-6E8A-4147-A177-3AD203B41FA5}">
                      <a16:colId xmlns:a16="http://schemas.microsoft.com/office/drawing/2014/main" val="3545948416"/>
                    </a:ext>
                  </a:extLst>
                </a:gridCol>
                <a:gridCol w="1012166">
                  <a:extLst>
                    <a:ext uri="{9D8B030D-6E8A-4147-A177-3AD203B41FA5}">
                      <a16:colId xmlns:a16="http://schemas.microsoft.com/office/drawing/2014/main" val="2595907135"/>
                    </a:ext>
                  </a:extLst>
                </a:gridCol>
                <a:gridCol w="1012166">
                  <a:extLst>
                    <a:ext uri="{9D8B030D-6E8A-4147-A177-3AD203B41FA5}">
                      <a16:colId xmlns:a16="http://schemas.microsoft.com/office/drawing/2014/main" val="3299781446"/>
                    </a:ext>
                  </a:extLst>
                </a:gridCol>
                <a:gridCol w="1012166">
                  <a:extLst>
                    <a:ext uri="{9D8B030D-6E8A-4147-A177-3AD203B41FA5}">
                      <a16:colId xmlns:a16="http://schemas.microsoft.com/office/drawing/2014/main" val="128834788"/>
                    </a:ext>
                  </a:extLst>
                </a:gridCol>
                <a:gridCol w="1012166">
                  <a:extLst>
                    <a:ext uri="{9D8B030D-6E8A-4147-A177-3AD203B41FA5}">
                      <a16:colId xmlns:a16="http://schemas.microsoft.com/office/drawing/2014/main" val="35159682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C00000"/>
                          </a:solidFill>
                        </a:rPr>
                        <a:t>ADP</a:t>
                      </a:r>
                      <a:endParaRPr lang="fi-FI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C00000"/>
                          </a:solidFill>
                        </a:rPr>
                        <a:t>DET</a:t>
                      </a:r>
                      <a:endParaRPr lang="fi-FI">
                        <a:solidFill>
                          <a:srgbClr val="C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C00000"/>
                          </a:solidFill>
                        </a:rPr>
                        <a:t>NOUN</a:t>
                      </a:r>
                      <a:endParaRPr lang="fi-FI">
                        <a:solidFill>
                          <a:srgbClr val="C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C00000"/>
                          </a:solidFill>
                        </a:rPr>
                        <a:t>AUX</a:t>
                      </a:r>
                      <a:endParaRPr lang="fi-FI">
                        <a:solidFill>
                          <a:srgbClr val="C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C00000"/>
                          </a:solidFill>
                        </a:rPr>
                        <a:t>DET</a:t>
                      </a:r>
                      <a:endParaRPr lang="fi-FI">
                        <a:solidFill>
                          <a:srgbClr val="C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C00000"/>
                          </a:solidFill>
                        </a:rPr>
                        <a:t>NOUN</a:t>
                      </a:r>
                      <a:endParaRPr lang="fi-FI">
                        <a:solidFill>
                          <a:srgbClr val="C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C00000"/>
                          </a:solidFill>
                        </a:rPr>
                        <a:t>PUNCT</a:t>
                      </a:r>
                      <a:endParaRPr lang="fi-FI">
                        <a:solidFill>
                          <a:srgbClr val="C000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8617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In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the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beginning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was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the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word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.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0921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5758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Am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Anfang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war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das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Wort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.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8231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B050"/>
                          </a:solidFill>
                        </a:rPr>
                        <a:t>ADP</a:t>
                      </a:r>
                      <a:endParaRPr lang="fi-FI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B050"/>
                          </a:solidFill>
                        </a:rPr>
                        <a:t>NOUN</a:t>
                      </a:r>
                      <a:endParaRPr lang="fi-FI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B050"/>
                          </a:solidFill>
                        </a:rPr>
                        <a:t>AUX</a:t>
                      </a:r>
                      <a:endParaRPr lang="fi-FI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B050"/>
                          </a:solidFill>
                        </a:rPr>
                        <a:t>DET</a:t>
                      </a:r>
                      <a:endParaRPr lang="fi-FI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B050"/>
                          </a:solidFill>
                        </a:rPr>
                        <a:t>NOUN</a:t>
                      </a:r>
                      <a:endParaRPr lang="fi-FI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B050"/>
                          </a:solidFill>
                        </a:rPr>
                        <a:t>PUNCT</a:t>
                      </a:r>
                      <a:endParaRPr lang="fi-FI">
                        <a:solidFill>
                          <a:srgbClr val="00B05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4058296"/>
                  </a:ext>
                </a:extLst>
              </a:tr>
            </a:tbl>
          </a:graphicData>
        </a:graphic>
      </p:graphicFrame>
      <p:cxnSp>
        <p:nvCxnSpPr>
          <p:cNvPr id="22" name="Straight Connector 21"/>
          <p:cNvCxnSpPr/>
          <p:nvPr/>
        </p:nvCxnSpPr>
        <p:spPr>
          <a:xfrm flipH="1">
            <a:off x="1179871" y="5279376"/>
            <a:ext cx="1945" cy="40253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033619" y="5265025"/>
            <a:ext cx="0" cy="40253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272948" y="5265024"/>
            <a:ext cx="0" cy="40253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264985" y="5265023"/>
            <a:ext cx="0" cy="40253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334660" y="5265022"/>
            <a:ext cx="0" cy="40253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145544" y="5279376"/>
            <a:ext cx="0" cy="40253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69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If you don’t have resources...</a:t>
            </a:r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... create some!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8071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Cross-lingual learning techniques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Data transfer – training data translation:</a:t>
            </a:r>
          </a:p>
          <a:p>
            <a:pPr lvl="1"/>
            <a:r>
              <a:rPr lang="en-US"/>
              <a:t>Parallel data set and annotated A corpus are disjoint</a:t>
            </a:r>
          </a:p>
          <a:p>
            <a:pPr lvl="1"/>
            <a:r>
              <a:rPr lang="en-US">
                <a:solidFill>
                  <a:srgbClr val="C00000"/>
                </a:solidFill>
              </a:rPr>
              <a:t>Train A-B machine translation model on parallel data</a:t>
            </a:r>
          </a:p>
          <a:p>
            <a:pPr lvl="1"/>
            <a:r>
              <a:rPr lang="en-US">
                <a:solidFill>
                  <a:srgbClr val="C00000"/>
                </a:solidFill>
              </a:rPr>
              <a:t>Translate annotated A corpus</a:t>
            </a:r>
          </a:p>
          <a:p>
            <a:pPr lvl="1"/>
            <a:r>
              <a:rPr lang="en-US">
                <a:solidFill>
                  <a:srgbClr val="00B050"/>
                </a:solidFill>
              </a:rPr>
              <a:t>Copy all annotations along alignment links to B</a:t>
            </a:r>
          </a:p>
          <a:p>
            <a:pPr lvl="1"/>
            <a:r>
              <a:rPr lang="en-US">
                <a:solidFill>
                  <a:srgbClr val="00B050"/>
                </a:solidFill>
              </a:rPr>
              <a:t>Train model on annotated B side</a:t>
            </a:r>
            <a:endParaRPr lang="fi-FI">
              <a:solidFill>
                <a:srgbClr val="00B050"/>
              </a:solidFill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944219"/>
              </p:ext>
            </p:extLst>
          </p:nvPr>
        </p:nvGraphicFramePr>
        <p:xfrm>
          <a:off x="982332" y="4445710"/>
          <a:ext cx="7085161" cy="185420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131139">
                  <a:extLst>
                    <a:ext uri="{9D8B030D-6E8A-4147-A177-3AD203B41FA5}">
                      <a16:colId xmlns:a16="http://schemas.microsoft.com/office/drawing/2014/main" val="3331826860"/>
                    </a:ext>
                  </a:extLst>
                </a:gridCol>
                <a:gridCol w="691913">
                  <a:extLst>
                    <a:ext uri="{9D8B030D-6E8A-4147-A177-3AD203B41FA5}">
                      <a16:colId xmlns:a16="http://schemas.microsoft.com/office/drawing/2014/main" val="4120292134"/>
                    </a:ext>
                  </a:extLst>
                </a:gridCol>
                <a:gridCol w="1245617">
                  <a:extLst>
                    <a:ext uri="{9D8B030D-6E8A-4147-A177-3AD203B41FA5}">
                      <a16:colId xmlns:a16="http://schemas.microsoft.com/office/drawing/2014/main" val="3545948416"/>
                    </a:ext>
                  </a:extLst>
                </a:gridCol>
                <a:gridCol w="1245617">
                  <a:extLst>
                    <a:ext uri="{9D8B030D-6E8A-4147-A177-3AD203B41FA5}">
                      <a16:colId xmlns:a16="http://schemas.microsoft.com/office/drawing/2014/main" val="2595907135"/>
                    </a:ext>
                  </a:extLst>
                </a:gridCol>
                <a:gridCol w="802256">
                  <a:extLst>
                    <a:ext uri="{9D8B030D-6E8A-4147-A177-3AD203B41FA5}">
                      <a16:colId xmlns:a16="http://schemas.microsoft.com/office/drawing/2014/main" val="3299781446"/>
                    </a:ext>
                  </a:extLst>
                </a:gridCol>
                <a:gridCol w="1044994">
                  <a:extLst>
                    <a:ext uri="{9D8B030D-6E8A-4147-A177-3AD203B41FA5}">
                      <a16:colId xmlns:a16="http://schemas.microsoft.com/office/drawing/2014/main" val="128834788"/>
                    </a:ext>
                  </a:extLst>
                </a:gridCol>
                <a:gridCol w="923625">
                  <a:extLst>
                    <a:ext uri="{9D8B030D-6E8A-4147-A177-3AD203B41FA5}">
                      <a16:colId xmlns:a16="http://schemas.microsoft.com/office/drawing/2014/main" val="35159682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ADV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DET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NOUN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AUX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ADV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ADJ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PUNCT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8617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Maybe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the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dresscode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was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too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stuffy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.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90921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11458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C00000"/>
                          </a:solidFill>
                        </a:rPr>
                        <a:t>Vielleicht</a:t>
                      </a:r>
                      <a:endParaRPr lang="fi-FI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C00000"/>
                          </a:solidFill>
                        </a:rPr>
                        <a:t>war</a:t>
                      </a:r>
                      <a:endParaRPr lang="fi-FI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C00000"/>
                          </a:solidFill>
                        </a:rPr>
                        <a:t>der</a:t>
                      </a:r>
                      <a:endParaRPr lang="fi-FI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C00000"/>
                          </a:solidFill>
                        </a:rPr>
                        <a:t>Dresscode</a:t>
                      </a:r>
                      <a:endParaRPr lang="fi-FI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C00000"/>
                          </a:solidFill>
                        </a:rPr>
                        <a:t>zu</a:t>
                      </a:r>
                      <a:endParaRPr lang="fi-FI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C00000"/>
                          </a:solidFill>
                        </a:rPr>
                        <a:t>spießig</a:t>
                      </a:r>
                      <a:endParaRPr lang="fi-FI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C00000"/>
                          </a:solidFill>
                        </a:rPr>
                        <a:t>.</a:t>
                      </a:r>
                      <a:endParaRPr lang="fi-FI">
                        <a:solidFill>
                          <a:srgbClr val="C000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02861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B050"/>
                          </a:solidFill>
                        </a:rPr>
                        <a:t>ADV</a:t>
                      </a:r>
                      <a:endParaRPr lang="fi-FI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B050"/>
                          </a:solidFill>
                        </a:rPr>
                        <a:t>AUX</a:t>
                      </a:r>
                      <a:endParaRPr lang="fi-FI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B050"/>
                          </a:solidFill>
                        </a:rPr>
                        <a:t>DET</a:t>
                      </a:r>
                      <a:endParaRPr lang="fi-FI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B050"/>
                          </a:solidFill>
                        </a:rPr>
                        <a:t>NOUN</a:t>
                      </a:r>
                      <a:endParaRPr lang="fi-FI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B050"/>
                          </a:solidFill>
                        </a:rPr>
                        <a:t>ADV</a:t>
                      </a:r>
                      <a:endParaRPr lang="fi-FI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B050"/>
                          </a:solidFill>
                        </a:rPr>
                        <a:t>ADJ</a:t>
                      </a:r>
                      <a:endParaRPr lang="fi-FI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rgbClr val="00B050"/>
                          </a:solidFill>
                        </a:rPr>
                        <a:t>PUNCT</a:t>
                      </a:r>
                      <a:endParaRPr lang="fi-FI">
                        <a:solidFill>
                          <a:srgbClr val="00B05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897218"/>
                  </a:ext>
                </a:extLst>
              </a:tr>
            </a:tbl>
          </a:graphicData>
        </a:graphic>
      </p:graphicFrame>
      <p:cxnSp>
        <p:nvCxnSpPr>
          <p:cNvPr id="14" name="Straight Connector 13"/>
          <p:cNvCxnSpPr/>
          <p:nvPr/>
        </p:nvCxnSpPr>
        <p:spPr>
          <a:xfrm>
            <a:off x="1397478" y="5193109"/>
            <a:ext cx="0" cy="3968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334882" y="5172981"/>
            <a:ext cx="744747" cy="41694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687432" y="5183044"/>
            <a:ext cx="744747" cy="41694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509402" y="5172981"/>
            <a:ext cx="0" cy="3968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561825" y="5172980"/>
            <a:ext cx="0" cy="3968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251938" y="5193107"/>
            <a:ext cx="0" cy="3968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334882" y="5183044"/>
            <a:ext cx="1984076" cy="41694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34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Cross-lingual learning techniques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Data transfer – test data </a:t>
            </a:r>
            <a:r>
              <a:rPr lang="en-US" smtClean="0"/>
              <a:t>backtranslation</a:t>
            </a:r>
            <a:r>
              <a:rPr lang="en-US"/>
              <a:t>:</a:t>
            </a:r>
          </a:p>
          <a:p>
            <a:pPr lvl="1"/>
            <a:r>
              <a:rPr lang="en-US"/>
              <a:t>Parallel data set and annotated A corpus are disjoint</a:t>
            </a:r>
          </a:p>
          <a:p>
            <a:pPr lvl="1"/>
            <a:r>
              <a:rPr lang="en-US">
                <a:solidFill>
                  <a:srgbClr val="C00000"/>
                </a:solidFill>
              </a:rPr>
              <a:t>Train A model on annotated A </a:t>
            </a:r>
            <a:r>
              <a:rPr lang="en-US" smtClean="0">
                <a:solidFill>
                  <a:srgbClr val="C00000"/>
                </a:solidFill>
              </a:rPr>
              <a:t>corpus</a:t>
            </a:r>
          </a:p>
          <a:p>
            <a:pPr lvl="1"/>
            <a:r>
              <a:rPr lang="en-US" smtClean="0">
                <a:solidFill>
                  <a:srgbClr val="00B050"/>
                </a:solidFill>
              </a:rPr>
              <a:t>Train </a:t>
            </a:r>
            <a:r>
              <a:rPr lang="en-US">
                <a:solidFill>
                  <a:srgbClr val="00B050"/>
                </a:solidFill>
              </a:rPr>
              <a:t>B-A machine translation model on parallel data</a:t>
            </a:r>
          </a:p>
          <a:p>
            <a:pPr lvl="1"/>
            <a:r>
              <a:rPr lang="en-US">
                <a:solidFill>
                  <a:srgbClr val="00B050"/>
                </a:solidFill>
              </a:rPr>
              <a:t>Translate B </a:t>
            </a:r>
            <a:r>
              <a:rPr lang="en-US" smtClean="0">
                <a:solidFill>
                  <a:srgbClr val="00B050"/>
                </a:solidFill>
              </a:rPr>
              <a:t>test corpus </a:t>
            </a:r>
            <a:r>
              <a:rPr lang="en-US">
                <a:solidFill>
                  <a:srgbClr val="00B050"/>
                </a:solidFill>
              </a:rPr>
              <a:t>to A</a:t>
            </a:r>
          </a:p>
          <a:p>
            <a:pPr lvl="1"/>
            <a:r>
              <a:rPr lang="en-US">
                <a:solidFill>
                  <a:srgbClr val="C00000"/>
                </a:solidFill>
              </a:rPr>
              <a:t>Annotate translated corpus with A model</a:t>
            </a:r>
          </a:p>
          <a:p>
            <a:pPr lvl="1"/>
            <a:r>
              <a:rPr lang="en-US" smtClean="0">
                <a:solidFill>
                  <a:srgbClr val="C00000"/>
                </a:solidFill>
              </a:rPr>
              <a:t>Project annotations </a:t>
            </a:r>
            <a:r>
              <a:rPr lang="en-US">
                <a:solidFill>
                  <a:srgbClr val="C00000"/>
                </a:solidFill>
              </a:rPr>
              <a:t>back to B</a:t>
            </a:r>
            <a:endParaRPr lang="fi-FI">
              <a:solidFill>
                <a:srgbClr val="C0000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607795"/>
              </p:ext>
            </p:extLst>
          </p:nvPr>
        </p:nvGraphicFramePr>
        <p:xfrm>
          <a:off x="1029418" y="4693603"/>
          <a:ext cx="7251939" cy="148336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627997">
                  <a:extLst>
                    <a:ext uri="{9D8B030D-6E8A-4147-A177-3AD203B41FA5}">
                      <a16:colId xmlns:a16="http://schemas.microsoft.com/office/drawing/2014/main" val="3331826860"/>
                    </a:ext>
                  </a:extLst>
                </a:gridCol>
                <a:gridCol w="965015">
                  <a:extLst>
                    <a:ext uri="{9D8B030D-6E8A-4147-A177-3AD203B41FA5}">
                      <a16:colId xmlns:a16="http://schemas.microsoft.com/office/drawing/2014/main" val="4120292134"/>
                    </a:ext>
                  </a:extLst>
                </a:gridCol>
                <a:gridCol w="1173193">
                  <a:extLst>
                    <a:ext uri="{9D8B030D-6E8A-4147-A177-3AD203B41FA5}">
                      <a16:colId xmlns:a16="http://schemas.microsoft.com/office/drawing/2014/main" val="35459484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595907135"/>
                    </a:ext>
                  </a:extLst>
                </a:gridCol>
                <a:gridCol w="931652">
                  <a:extLst>
                    <a:ext uri="{9D8B030D-6E8A-4147-A177-3AD203B41FA5}">
                      <a16:colId xmlns:a16="http://schemas.microsoft.com/office/drawing/2014/main" val="3299781446"/>
                    </a:ext>
                  </a:extLst>
                </a:gridCol>
                <a:gridCol w="698740">
                  <a:extLst>
                    <a:ext uri="{9D8B030D-6E8A-4147-A177-3AD203B41FA5}">
                      <a16:colId xmlns:a16="http://schemas.microsoft.com/office/drawing/2014/main" val="128834788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3515968218"/>
                    </a:ext>
                  </a:extLst>
                </a:gridCol>
                <a:gridCol w="948904">
                  <a:extLst>
                    <a:ext uri="{9D8B030D-6E8A-4147-A177-3AD203B41FA5}">
                      <a16:colId xmlns:a16="http://schemas.microsoft.com/office/drawing/2014/main" val="1805436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rgbClr val="C00000"/>
                          </a:solidFill>
                        </a:rPr>
                        <a:t>DET</a:t>
                      </a:r>
                      <a:endParaRPr lang="fi-FI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rgbClr val="C00000"/>
                          </a:solidFill>
                        </a:rPr>
                        <a:t>ADJ</a:t>
                      </a:r>
                      <a:endParaRPr lang="fi-FI">
                        <a:solidFill>
                          <a:srgbClr val="C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rgbClr val="C00000"/>
                          </a:solidFill>
                        </a:rPr>
                        <a:t>ADJ</a:t>
                      </a:r>
                      <a:endParaRPr lang="fi-FI">
                        <a:solidFill>
                          <a:srgbClr val="C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rgbClr val="C00000"/>
                          </a:solidFill>
                        </a:rPr>
                        <a:t>NOUN</a:t>
                      </a:r>
                      <a:endParaRPr lang="fi-FI">
                        <a:solidFill>
                          <a:srgbClr val="C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rgbClr val="C00000"/>
                          </a:solidFill>
                        </a:rPr>
                        <a:t>VERB</a:t>
                      </a:r>
                      <a:endParaRPr lang="fi-FI">
                        <a:solidFill>
                          <a:srgbClr val="C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rgbClr val="C00000"/>
                          </a:solidFill>
                        </a:rPr>
                        <a:t>NUM</a:t>
                      </a:r>
                      <a:endParaRPr lang="fi-FI">
                        <a:solidFill>
                          <a:srgbClr val="C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rgbClr val="C00000"/>
                          </a:solidFill>
                        </a:rPr>
                        <a:t>NOUN</a:t>
                      </a:r>
                      <a:endParaRPr lang="fi-FI">
                        <a:solidFill>
                          <a:srgbClr val="C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rgbClr val="C00000"/>
                          </a:solidFill>
                        </a:rPr>
                        <a:t>PUNCT</a:t>
                      </a:r>
                      <a:endParaRPr lang="fi-FI">
                        <a:solidFill>
                          <a:srgbClr val="C000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8617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rgbClr val="00B050"/>
                          </a:solidFill>
                        </a:rPr>
                        <a:t>The</a:t>
                      </a:r>
                      <a:endParaRPr lang="fi-FI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rgbClr val="00B050"/>
                          </a:solidFill>
                        </a:rPr>
                        <a:t>current</a:t>
                      </a:r>
                      <a:endParaRPr lang="fi-FI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rgbClr val="00B050"/>
                          </a:solidFill>
                        </a:rPr>
                        <a:t>waiting</a:t>
                      </a:r>
                      <a:endParaRPr lang="fi-FI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rgbClr val="00B050"/>
                          </a:solidFill>
                        </a:rPr>
                        <a:t>period</a:t>
                      </a:r>
                      <a:endParaRPr lang="fi-FI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rgbClr val="00B050"/>
                          </a:solidFill>
                        </a:rPr>
                        <a:t>is</a:t>
                      </a:r>
                      <a:endParaRPr lang="fi-FI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rgbClr val="00B050"/>
                          </a:solidFill>
                        </a:rPr>
                        <a:t>eight</a:t>
                      </a:r>
                      <a:endParaRPr lang="fi-FI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rgbClr val="00B050"/>
                          </a:solidFill>
                        </a:rPr>
                        <a:t>weeks</a:t>
                      </a:r>
                      <a:endParaRPr lang="fi-FI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rgbClr val="00B050"/>
                          </a:solidFill>
                        </a:rPr>
                        <a:t>.</a:t>
                      </a:r>
                      <a:endParaRPr lang="fi-FI">
                        <a:solidFill>
                          <a:srgbClr val="00B05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90921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11458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rgbClr val="0070C0"/>
                          </a:solidFill>
                        </a:rPr>
                        <a:t>Die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rgbClr val="0070C0"/>
                          </a:solidFill>
                        </a:rPr>
                        <a:t>aktuelle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rgbClr val="0070C0"/>
                          </a:solidFill>
                        </a:rPr>
                        <a:t>Wartezeit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rgbClr val="0070C0"/>
                          </a:solidFill>
                        </a:rPr>
                        <a:t>beträgt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rgbClr val="0070C0"/>
                          </a:solidFill>
                        </a:rPr>
                        <a:t>acht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rgbClr val="0070C0"/>
                          </a:solidFill>
                        </a:rPr>
                        <a:t>Wochen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rgbClr val="0070C0"/>
                          </a:solidFill>
                        </a:rPr>
                        <a:t>.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2861128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1276709" y="5434642"/>
            <a:ext cx="0" cy="37956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076090" y="5434642"/>
            <a:ext cx="0" cy="37956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205316" y="5434642"/>
            <a:ext cx="969870" cy="37956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871049" y="5434642"/>
            <a:ext cx="0" cy="37956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932098" y="5434642"/>
            <a:ext cx="0" cy="37956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725728" y="5434642"/>
            <a:ext cx="0" cy="37956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450347" y="5434642"/>
            <a:ext cx="0" cy="37956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7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Cross-lingual learning techniques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Data transfer – test data </a:t>
            </a:r>
            <a:r>
              <a:rPr lang="en-US" smtClean="0"/>
              <a:t>backtranslation</a:t>
            </a:r>
            <a:r>
              <a:rPr lang="en-US"/>
              <a:t>:</a:t>
            </a:r>
          </a:p>
          <a:p>
            <a:pPr lvl="1"/>
            <a:r>
              <a:rPr lang="en-US" smtClean="0"/>
              <a:t>Why would one choose this option?</a:t>
            </a:r>
          </a:p>
          <a:p>
            <a:pPr lvl="1"/>
            <a:endParaRPr lang="en-US"/>
          </a:p>
          <a:p>
            <a:r>
              <a:rPr lang="en-US" smtClean="0"/>
              <a:t>This approach is typical for historical language varieties:</a:t>
            </a:r>
          </a:p>
          <a:p>
            <a:pPr lvl="1"/>
            <a:r>
              <a:rPr lang="en-US" smtClean="0"/>
              <a:t>A = present-day variety</a:t>
            </a:r>
          </a:p>
          <a:p>
            <a:pPr lvl="1"/>
            <a:r>
              <a:rPr lang="en-US" smtClean="0"/>
              <a:t>B = historical variety</a:t>
            </a:r>
          </a:p>
          <a:p>
            <a:pPr lvl="1"/>
            <a:r>
              <a:rPr lang="en-US" smtClean="0"/>
              <a:t>B-A translation = normalization / modernization</a:t>
            </a:r>
          </a:p>
          <a:p>
            <a:r>
              <a:rPr lang="en-US" smtClean="0"/>
              <a:t>Why?</a:t>
            </a:r>
          </a:p>
          <a:p>
            <a:pPr lvl="1"/>
            <a:r>
              <a:rPr lang="en-US" smtClean="0"/>
              <a:t>The historical variety is not standardized</a:t>
            </a:r>
          </a:p>
          <a:p>
            <a:pPr lvl="1"/>
            <a:r>
              <a:rPr lang="en-US" smtClean="0"/>
              <a:t>Translation from B to A is easier than from A to B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66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Annotation projection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2753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34</a:t>
            </a:fld>
            <a:endParaRPr lang="fr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620688"/>
            <a:ext cx="8169123" cy="46085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71600" y="6045200"/>
            <a:ext cx="6643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400" dirty="0" err="1"/>
              <a:t>Vulić</a:t>
            </a:r>
            <a:r>
              <a:rPr lang="fr-CH" sz="1400" dirty="0"/>
              <a:t>, </a:t>
            </a:r>
            <a:r>
              <a:rPr lang="fr-CH" sz="1400" dirty="0" err="1"/>
              <a:t>Søgaard</a:t>
            </a:r>
            <a:r>
              <a:rPr lang="fr-CH" sz="1400" dirty="0"/>
              <a:t> &amp; </a:t>
            </a:r>
            <a:r>
              <a:rPr lang="fr-CH" sz="1400" dirty="0" err="1"/>
              <a:t>Faruqui</a:t>
            </a:r>
            <a:r>
              <a:rPr lang="fr-CH" sz="1400" dirty="0"/>
              <a:t>: Tutorial on cross-lingual </a:t>
            </a:r>
            <a:r>
              <a:rPr lang="fr-CH" sz="1400" dirty="0" err="1"/>
              <a:t>word</a:t>
            </a:r>
            <a:r>
              <a:rPr lang="fr-CH" sz="1400" dirty="0"/>
              <a:t> </a:t>
            </a:r>
            <a:r>
              <a:rPr lang="fr-CH" sz="1400" dirty="0" err="1"/>
              <a:t>representations</a:t>
            </a:r>
            <a:r>
              <a:rPr lang="fr-CH" sz="1400" dirty="0"/>
              <a:t>, EMNLP 2017.</a:t>
            </a:r>
            <a:br>
              <a:rPr lang="fr-CH" sz="1400" dirty="0"/>
            </a:br>
            <a:r>
              <a:rPr lang="fr-CH" sz="1400" dirty="0">
                <a:hlinkClick r:id="rId3"/>
              </a:rPr>
              <a:t>http://people.ds.cam.ac.uk/iv250/tutorial/xlingrep-tutorial.pdf</a:t>
            </a:r>
            <a:r>
              <a:rPr lang="fr-CH" sz="1400" dirty="0"/>
              <a:t> </a:t>
            </a:r>
            <a:endParaRPr lang="en-US" sz="14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971600" y="332656"/>
            <a:ext cx="864096" cy="1584176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86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CH" dirty="0" err="1"/>
              <a:t>Pioneering</a:t>
            </a:r>
            <a:r>
              <a:rPr lang="fr-CH" dirty="0"/>
              <a:t> </a:t>
            </a:r>
            <a:r>
              <a:rPr lang="fr-CH" dirty="0" err="1"/>
              <a:t>paper</a:t>
            </a:r>
            <a:r>
              <a:rPr lang="fr-CH" dirty="0"/>
              <a:t> on </a:t>
            </a:r>
            <a:r>
              <a:rPr lang="fr-CH"/>
              <a:t>annotation </a:t>
            </a:r>
            <a:r>
              <a:rPr lang="fr-CH" smtClean="0"/>
              <a:t>projection:</a:t>
            </a:r>
          </a:p>
          <a:p>
            <a:pPr lvl="1"/>
            <a:r>
              <a:rPr lang="en-US" smtClean="0"/>
              <a:t>David </a:t>
            </a:r>
            <a:r>
              <a:rPr lang="en-US" dirty="0" err="1"/>
              <a:t>Yarowsky</a:t>
            </a:r>
            <a:r>
              <a:rPr lang="en-US" dirty="0"/>
              <a:t> &amp; Grace Ngai: </a:t>
            </a:r>
            <a:r>
              <a:rPr lang="en-US" i="1" dirty="0"/>
              <a:t>Inducing multilingual POS taggers and NP </a:t>
            </a:r>
            <a:r>
              <a:rPr lang="en-US" i="1" dirty="0" err="1"/>
              <a:t>bracketers</a:t>
            </a:r>
            <a:r>
              <a:rPr lang="en-US" i="1" dirty="0"/>
              <a:t> via robust projection across aligned corpora</a:t>
            </a:r>
            <a:r>
              <a:rPr lang="en-US" dirty="0"/>
              <a:t>. NAACL </a:t>
            </a:r>
            <a:r>
              <a:rPr lang="en-US"/>
              <a:t>2001</a:t>
            </a:r>
            <a:r>
              <a:rPr lang="en-US" smtClean="0"/>
              <a:t>.</a:t>
            </a:r>
          </a:p>
          <a:p>
            <a:r>
              <a:rPr lang="en-US" smtClean="0"/>
              <a:t>Questions:</a:t>
            </a:r>
          </a:p>
          <a:p>
            <a:pPr lvl="1"/>
            <a:r>
              <a:rPr lang="en-US"/>
              <a:t>What is the task of word alignment about?</a:t>
            </a:r>
          </a:p>
          <a:p>
            <a:pPr lvl="1"/>
            <a:r>
              <a:rPr lang="en-US"/>
              <a:t>What can go wrong when using direct projection, as illustrated by the examples in Figure 2?</a:t>
            </a:r>
          </a:p>
          <a:p>
            <a:pPr lvl="1"/>
            <a:r>
              <a:rPr lang="en-US"/>
              <a:t>Annotation projection assumes that it is easier to obtain a parallel corpus (and a tagger for the high-resource language) than a directly annotated corpus for the low-resource language. Do you agree with this assumption?</a:t>
            </a:r>
            <a:endParaRPr lang="fi-FI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35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5518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Word </a:t>
            </a:r>
            <a:r>
              <a:rPr lang="fr-CH" dirty="0" err="1" smtClean="0"/>
              <a:t>alignment</a:t>
            </a:r>
            <a:r>
              <a:rPr lang="fr-CH" dirty="0" smtClean="0"/>
              <a:t> </a:t>
            </a:r>
            <a:r>
              <a:rPr lang="fr-CH" dirty="0" err="1" smtClean="0"/>
              <a:t>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CH" dirty="0" smtClean="0"/>
              <a:t>GIZA++ and Moses </a:t>
            </a:r>
            <a:r>
              <a:rPr lang="fr-CH" err="1" smtClean="0"/>
              <a:t>helper</a:t>
            </a:r>
            <a:r>
              <a:rPr lang="fr-CH"/>
              <a:t> </a:t>
            </a:r>
            <a:r>
              <a:rPr lang="fr-CH" smtClean="0"/>
              <a:t>scripts</a:t>
            </a:r>
          </a:p>
          <a:p>
            <a:pPr lvl="1"/>
            <a:r>
              <a:rPr lang="fr-CH" smtClean="0">
                <a:hlinkClick r:id="rId2"/>
              </a:rPr>
              <a:t>https</a:t>
            </a:r>
            <a:r>
              <a:rPr lang="fr-CH">
                <a:hlinkClick r:id="rId2"/>
              </a:rPr>
              <a:t>://</a:t>
            </a:r>
            <a:r>
              <a:rPr lang="fr-CH" smtClean="0">
                <a:hlinkClick r:id="rId2"/>
              </a:rPr>
              <a:t>github.com/moses-smt/mgiza</a:t>
            </a:r>
            <a:endParaRPr lang="fr-CH" smtClean="0"/>
          </a:p>
          <a:p>
            <a:pPr lvl="1"/>
            <a:r>
              <a:rPr lang="fr-CH" smtClean="0">
                <a:hlinkClick r:id="rId3"/>
              </a:rPr>
              <a:t>http</a:t>
            </a:r>
            <a:r>
              <a:rPr lang="fr-CH" dirty="0">
                <a:hlinkClick r:id="rId3"/>
              </a:rPr>
              <a:t>://www.statmt.org/moses/?</a:t>
            </a:r>
            <a:r>
              <a:rPr lang="fr-CH" dirty="0" smtClean="0">
                <a:hlinkClick r:id="rId3"/>
              </a:rPr>
              <a:t>n=Development.GetStarted</a:t>
            </a:r>
            <a:r>
              <a:rPr lang="fr-CH" dirty="0" smtClean="0"/>
              <a:t> </a:t>
            </a:r>
          </a:p>
          <a:p>
            <a:r>
              <a:rPr lang="en-US" smtClean="0"/>
              <a:t>fast_align</a:t>
            </a:r>
          </a:p>
          <a:p>
            <a:pPr lvl="1"/>
            <a:r>
              <a:rPr lang="en-US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github.com/clab/fast_align</a:t>
            </a:r>
            <a:r>
              <a:rPr lang="en-US" dirty="0" smtClean="0"/>
              <a:t> </a:t>
            </a:r>
          </a:p>
          <a:p>
            <a:r>
              <a:rPr lang="en-US" smtClean="0"/>
              <a:t>efmaral</a:t>
            </a:r>
          </a:p>
          <a:p>
            <a:pPr lvl="1"/>
            <a:r>
              <a:rPr lang="en-US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github.com/robertostling/efmaral</a:t>
            </a:r>
            <a:r>
              <a:rPr lang="en-US" dirty="0" smtClean="0"/>
              <a:t> </a:t>
            </a:r>
          </a:p>
          <a:p>
            <a:r>
              <a:rPr lang="en-US" smtClean="0"/>
              <a:t>Anymalign</a:t>
            </a:r>
          </a:p>
          <a:p>
            <a:pPr lvl="1"/>
            <a:r>
              <a:rPr lang="en-US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://anymalign.limsi.fr</a:t>
            </a:r>
            <a:r>
              <a:rPr lang="en-US" dirty="0" smtClean="0">
                <a:hlinkClick r:id="rId6"/>
              </a:rPr>
              <a:t>/</a:t>
            </a:r>
            <a:r>
              <a:rPr lang="en-US" dirty="0" smtClean="0"/>
              <a:t> </a:t>
            </a:r>
            <a:br>
              <a:rPr lang="en-US" dirty="0" smtClean="0"/>
            </a:br>
            <a:endParaRPr lang="fr-CH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36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9926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Word </a:t>
            </a:r>
            <a:r>
              <a:rPr lang="fr-CH" dirty="0" err="1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err="1" smtClean="0"/>
              <a:t>Example</a:t>
            </a:r>
            <a:r>
              <a:rPr lang="fr-CH" dirty="0" smtClean="0"/>
              <a:t> input for </a:t>
            </a:r>
            <a:r>
              <a:rPr lang="fr-CH" i="1" dirty="0" err="1" smtClean="0"/>
              <a:t>fast_align</a:t>
            </a:r>
            <a:r>
              <a:rPr lang="fr-CH" dirty="0" smtClean="0"/>
              <a:t>:</a:t>
            </a:r>
          </a:p>
          <a:p>
            <a:endParaRPr lang="fr-CH" dirty="0"/>
          </a:p>
          <a:p>
            <a:endParaRPr lang="fr-CH" dirty="0" smtClean="0"/>
          </a:p>
          <a:p>
            <a:pPr marL="0" indent="0">
              <a:buNone/>
            </a:pPr>
            <a:endParaRPr lang="fr-CH" dirty="0" smtClean="0"/>
          </a:p>
          <a:p>
            <a:r>
              <a:rPr lang="fr-CH" dirty="0" err="1" smtClean="0"/>
              <a:t>Example</a:t>
            </a:r>
            <a:r>
              <a:rPr lang="fr-CH" dirty="0" smtClean="0"/>
              <a:t> output </a:t>
            </a:r>
            <a:r>
              <a:rPr lang="fr-CH" dirty="0" err="1" smtClean="0"/>
              <a:t>from</a:t>
            </a:r>
            <a:r>
              <a:rPr lang="fr-CH" dirty="0" smtClean="0"/>
              <a:t> </a:t>
            </a:r>
            <a:r>
              <a:rPr lang="fr-CH" i="1" dirty="0" err="1" smtClean="0"/>
              <a:t>fast_align</a:t>
            </a:r>
            <a:r>
              <a:rPr lang="fr-CH" dirty="0" smtClean="0"/>
              <a:t>:</a:t>
            </a:r>
          </a:p>
          <a:p>
            <a:endParaRPr lang="fr-CH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37</a:t>
            </a:fld>
            <a:endParaRPr lang="fr-CH"/>
          </a:p>
        </p:txBody>
      </p:sp>
      <p:sp>
        <p:nvSpPr>
          <p:cNvPr id="6" name="TextBox 5"/>
          <p:cNvSpPr txBox="1"/>
          <p:nvPr/>
        </p:nvSpPr>
        <p:spPr>
          <a:xfrm>
            <a:off x="881619" y="2443408"/>
            <a:ext cx="7278970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/>
              <a:t>doch</a:t>
            </a:r>
            <a:r>
              <a:rPr lang="en-US" sz="2000" dirty="0"/>
              <a:t> </a:t>
            </a:r>
            <a:r>
              <a:rPr lang="en-US" sz="2000" dirty="0" err="1"/>
              <a:t>jetzt</a:t>
            </a:r>
            <a:r>
              <a:rPr lang="en-US" sz="2000" dirty="0"/>
              <a:t> </a:t>
            </a:r>
            <a:r>
              <a:rPr lang="en-US" sz="2000" dirty="0" err="1"/>
              <a:t>ist</a:t>
            </a:r>
            <a:r>
              <a:rPr lang="en-US" sz="2000" dirty="0"/>
              <a:t> der Held </a:t>
            </a:r>
            <a:r>
              <a:rPr lang="en-US" sz="2000" dirty="0" err="1"/>
              <a:t>gefallen</a:t>
            </a:r>
            <a:r>
              <a:rPr lang="en-US" sz="2000" dirty="0"/>
              <a:t> . ||| but now the hero has fallen .</a:t>
            </a:r>
          </a:p>
          <a:p>
            <a:r>
              <a:rPr lang="en-US" sz="2000" dirty="0" err="1"/>
              <a:t>neue</a:t>
            </a:r>
            <a:r>
              <a:rPr lang="en-US" sz="2000" dirty="0"/>
              <a:t> </a:t>
            </a:r>
            <a:r>
              <a:rPr lang="en-US" sz="2000" dirty="0" err="1"/>
              <a:t>Modelle</a:t>
            </a:r>
            <a:r>
              <a:rPr lang="en-US" sz="2000" dirty="0"/>
              <a:t> </a:t>
            </a:r>
            <a:r>
              <a:rPr lang="en-US" sz="2000" dirty="0" err="1"/>
              <a:t>werden</a:t>
            </a:r>
            <a:r>
              <a:rPr lang="en-US" sz="2000" dirty="0"/>
              <a:t> </a:t>
            </a:r>
            <a:r>
              <a:rPr lang="en-US" sz="2000" dirty="0" err="1"/>
              <a:t>erprobt</a:t>
            </a:r>
            <a:r>
              <a:rPr lang="en-US" sz="2000" dirty="0"/>
              <a:t> . ||| new models are being tested .</a:t>
            </a:r>
          </a:p>
          <a:p>
            <a:r>
              <a:rPr lang="en-US" sz="2000" dirty="0" err="1"/>
              <a:t>doch</a:t>
            </a:r>
            <a:r>
              <a:rPr lang="en-US" sz="2000" dirty="0"/>
              <a:t> </a:t>
            </a:r>
            <a:r>
              <a:rPr lang="en-US" sz="2000" dirty="0" err="1"/>
              <a:t>fehlen</a:t>
            </a:r>
            <a:r>
              <a:rPr lang="en-US" sz="2000" dirty="0"/>
              <a:t> </a:t>
            </a:r>
            <a:r>
              <a:rPr lang="en-US" sz="2000" dirty="0" err="1"/>
              <a:t>uns</a:t>
            </a:r>
            <a:r>
              <a:rPr lang="en-US" sz="2000" dirty="0"/>
              <a:t> </a:t>
            </a:r>
            <a:r>
              <a:rPr lang="en-US" sz="2000" dirty="0" err="1"/>
              <a:t>neue</a:t>
            </a:r>
            <a:r>
              <a:rPr lang="en-US" sz="2000" dirty="0"/>
              <a:t> </a:t>
            </a:r>
            <a:r>
              <a:rPr lang="en-US" sz="2000" dirty="0" err="1"/>
              <a:t>Ressourcen</a:t>
            </a:r>
            <a:r>
              <a:rPr lang="en-US" sz="2000" dirty="0"/>
              <a:t> . ||| but we lack new resources 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1618" y="4528643"/>
            <a:ext cx="284499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0-0 1-1 2-4 3-2 4-3 5-5 6-6</a:t>
            </a:r>
          </a:p>
          <a:p>
            <a:r>
              <a:rPr lang="en-US" dirty="0"/>
              <a:t>0-0 1-1 2-2 2-3 3-4 4-5</a:t>
            </a:r>
          </a:p>
          <a:p>
            <a:r>
              <a:rPr lang="en-US" dirty="0"/>
              <a:t>0-0 1-2 2-1 3-3 4-4 5-5</a:t>
            </a:r>
          </a:p>
        </p:txBody>
      </p:sp>
    </p:spTree>
    <p:extLst>
      <p:ext uri="{BB962C8B-B14F-4D97-AF65-F5344CB8AC3E}">
        <p14:creationId xmlns:p14="http://schemas.microsoft.com/office/powerpoint/2010/main" val="338862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Direct projection</a:t>
            </a:r>
            <a:endParaRPr lang="fi-FI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" y="4043177"/>
            <a:ext cx="8848725" cy="2066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789986"/>
            <a:ext cx="35814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6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Noise reduction</a:t>
            </a:r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39</a:t>
            </a:fld>
            <a:endParaRPr lang="fr-C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99429"/>
            <a:ext cx="4248150" cy="9715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64" y="3690754"/>
            <a:ext cx="3756660" cy="17973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488" y="3656250"/>
            <a:ext cx="4007644" cy="1878330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5236234" y="1406105"/>
            <a:ext cx="3239897" cy="1656272"/>
          </a:xfrm>
          <a:prstGeom prst="wedgeRoundRectCallout">
            <a:avLst>
              <a:gd name="adj1" fmla="val -58375"/>
              <a:gd name="adj2" fmla="val 171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mtClean="0"/>
              <a:t>Noise reduction techniques are directly applied to the B tagger training process.</a:t>
            </a:r>
          </a:p>
          <a:p>
            <a:r>
              <a:rPr lang="en-US" smtClean="0"/>
              <a:t>The projected corpus remains noisy.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8027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study: Learning taggers from 2 hours of annotation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30727"/>
          </a:xfrm>
        </p:spPr>
        <p:txBody>
          <a:bodyPr>
            <a:normAutofit lnSpcReduction="10000"/>
          </a:bodyPr>
          <a:lstStyle/>
          <a:p>
            <a:r>
              <a:rPr lang="fr-CH" dirty="0" smtClean="0"/>
              <a:t>How good a tagger </a:t>
            </a:r>
            <a:r>
              <a:rPr lang="fr-CH" dirty="0" err="1" smtClean="0"/>
              <a:t>can</a:t>
            </a:r>
            <a:r>
              <a:rPr lang="fr-CH" dirty="0" smtClean="0"/>
              <a:t> one </a:t>
            </a:r>
            <a:r>
              <a:rPr lang="fr-CH" dirty="0" err="1" smtClean="0"/>
              <a:t>get</a:t>
            </a:r>
            <a:r>
              <a:rPr lang="fr-CH" dirty="0" smtClean="0"/>
              <a:t> </a:t>
            </a:r>
            <a:r>
              <a:rPr lang="fr-CH" dirty="0" err="1" smtClean="0"/>
              <a:t>with</a:t>
            </a:r>
            <a:r>
              <a:rPr lang="fr-CH" dirty="0" smtClean="0"/>
              <a:t> </a:t>
            </a:r>
            <a:r>
              <a:rPr lang="fr-CH" dirty="0" err="1" smtClean="0"/>
              <a:t>only</a:t>
            </a:r>
            <a:r>
              <a:rPr lang="fr-CH" dirty="0" smtClean="0"/>
              <a:t> 2 </a:t>
            </a:r>
            <a:r>
              <a:rPr lang="fr-CH" dirty="0" err="1" smtClean="0"/>
              <a:t>hours</a:t>
            </a:r>
            <a:r>
              <a:rPr lang="fr-CH" dirty="0" smtClean="0"/>
              <a:t> of annotation </a:t>
            </a:r>
            <a:r>
              <a:rPr lang="fr-CH" dirty="0" err="1" smtClean="0"/>
              <a:t>work</a:t>
            </a:r>
            <a:r>
              <a:rPr lang="fr-CH" dirty="0" smtClean="0"/>
              <a:t>?</a:t>
            </a:r>
            <a:endParaRPr lang="fr-CH" dirty="0"/>
          </a:p>
          <a:p>
            <a:pPr lvl="1"/>
            <a:r>
              <a:rPr lang="fr-CH" dirty="0" err="1" smtClean="0"/>
              <a:t>Assumption</a:t>
            </a:r>
            <a:r>
              <a:rPr lang="fr-CH" smtClean="0"/>
              <a:t>: monolingual raw </a:t>
            </a:r>
            <a:r>
              <a:rPr lang="fr-CH" dirty="0" smtClean="0"/>
              <a:t>data </a:t>
            </a:r>
            <a:r>
              <a:rPr lang="fr-CH" err="1" smtClean="0"/>
              <a:t>is</a:t>
            </a:r>
            <a:r>
              <a:rPr lang="fr-CH" smtClean="0"/>
              <a:t> available</a:t>
            </a:r>
          </a:p>
          <a:p>
            <a:r>
              <a:rPr lang="fr-CH" smtClean="0"/>
              <a:t>Tagging is a sequence labeling task:</a:t>
            </a:r>
          </a:p>
          <a:p>
            <a:pPr lvl="1"/>
            <a:r>
              <a:rPr lang="fr-CH" smtClean="0"/>
              <a:t>Every item (word) of a sequence (sentence) gets a label (part-of-speech)</a:t>
            </a:r>
            <a:endParaRPr lang="en-US" dirty="0"/>
          </a:p>
          <a:p>
            <a:r>
              <a:rPr lang="en-US" dirty="0" smtClean="0"/>
              <a:t>What is the best data annotation strategy?</a:t>
            </a:r>
          </a:p>
          <a:p>
            <a:pPr lvl="1"/>
            <a:r>
              <a:rPr lang="en-US" i="1"/>
              <a:t>Token </a:t>
            </a:r>
            <a:r>
              <a:rPr lang="en-US" i="1" smtClean="0"/>
              <a:t>supervision: </a:t>
            </a:r>
            <a:r>
              <a:rPr lang="en-US" smtClean="0"/>
              <a:t>Annotate complete sentences</a:t>
            </a:r>
            <a:endParaRPr lang="en-US" i="1" dirty="0" smtClean="0"/>
          </a:p>
          <a:p>
            <a:pPr lvl="1"/>
            <a:r>
              <a:rPr lang="en-US" i="1"/>
              <a:t>Type </a:t>
            </a:r>
            <a:r>
              <a:rPr lang="en-US" i="1" smtClean="0"/>
              <a:t>supervision: </a:t>
            </a:r>
            <a:r>
              <a:rPr lang="en-US" smtClean="0"/>
              <a:t>Annotate the most frequent words in isolation</a:t>
            </a:r>
          </a:p>
          <a:p>
            <a:r>
              <a:rPr lang="en-US" smtClean="0"/>
              <a:t>Can </a:t>
            </a:r>
            <a:r>
              <a:rPr lang="en-US" dirty="0" smtClean="0"/>
              <a:t>the results be improved with appropriate machine learning methods?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9566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Noise reduction</a:t>
            </a:r>
            <a:endParaRPr lang="fi-FI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" y="1834815"/>
            <a:ext cx="8848725" cy="20669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311" y="4841755"/>
            <a:ext cx="4905375" cy="5905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9273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Annotation projection</a:t>
            </a:r>
            <a:endParaRPr lang="fi-FI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Annotation projection assumes that it is easier to obtain a parallel corpus (and a tagger for the high-resource language) than a directly annotated corpus for the low-resource language</a:t>
            </a:r>
            <a:r>
              <a:rPr lang="en-US" smtClean="0"/>
              <a:t>.</a:t>
            </a:r>
          </a:p>
          <a:p>
            <a:r>
              <a:rPr lang="en-US" smtClean="0"/>
              <a:t>Do </a:t>
            </a:r>
            <a:r>
              <a:rPr lang="en-US"/>
              <a:t>you agree with this assumption?</a:t>
            </a:r>
            <a:endParaRPr lang="fi-FI"/>
          </a:p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3843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 projection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42</a:t>
            </a:fld>
            <a:endParaRPr lang="fr-CH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492134"/>
              </p:ext>
            </p:extLst>
          </p:nvPr>
        </p:nvGraphicFramePr>
        <p:xfrm>
          <a:off x="499696" y="1570991"/>
          <a:ext cx="8327781" cy="45161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304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32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+mj-lt"/>
                        </a:rPr>
                        <a:t>Authors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+mj-lt"/>
                        </a:rPr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+mj-lt"/>
                        </a:rPr>
                        <a:t>Languages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Yarowsky</a:t>
                      </a:r>
                      <a:r>
                        <a:rPr lang="en-US" baseline="0" dirty="0"/>
                        <a:t> &amp; </a:t>
                      </a:r>
                      <a:r>
                        <a:rPr lang="en-US" baseline="0" dirty="0" err="1"/>
                        <a:t>Ngai</a:t>
                      </a:r>
                      <a:r>
                        <a:rPr lang="en-US" baseline="0" dirty="0"/>
                        <a:t> 2001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 tagging</a:t>
                      </a:r>
                    </a:p>
                    <a:p>
                      <a:r>
                        <a:rPr lang="en-US" dirty="0"/>
                        <a:t>NP chunking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EN→FR</a:t>
                      </a:r>
                    </a:p>
                    <a:p>
                      <a:r>
                        <a:rPr lang="en-US" dirty="0"/>
                        <a:t>EN→FR,</a:t>
                      </a:r>
                      <a:r>
                        <a:rPr lang="en-US" baseline="0" dirty="0"/>
                        <a:t> EN</a:t>
                      </a:r>
                      <a:r>
                        <a:rPr lang="en-US" dirty="0"/>
                        <a:t>→</a:t>
                      </a:r>
                      <a:r>
                        <a:rPr lang="en-US" baseline="0" dirty="0"/>
                        <a:t>ZH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Yarowsky</a:t>
                      </a:r>
                      <a:r>
                        <a:rPr lang="en-US" dirty="0"/>
                        <a:t> et</a:t>
                      </a:r>
                      <a:r>
                        <a:rPr lang="en-US" baseline="0" dirty="0"/>
                        <a:t> al. 2001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Morphology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EN→FR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Riloff</a:t>
                      </a:r>
                      <a:r>
                        <a:rPr lang="en-US" baseline="0" dirty="0"/>
                        <a:t> et al. 2002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Information extraction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EN→FR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Diab</a:t>
                      </a:r>
                      <a:r>
                        <a:rPr lang="en-US" baseline="0" dirty="0"/>
                        <a:t> &amp; </a:t>
                      </a:r>
                      <a:r>
                        <a:rPr lang="en-US" baseline="0" dirty="0" err="1"/>
                        <a:t>Resnik</a:t>
                      </a:r>
                      <a:r>
                        <a:rPr lang="en-US" baseline="0" dirty="0"/>
                        <a:t> 2002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Word sense disambiguation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EN↔︎FR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Hwa</a:t>
                      </a:r>
                      <a:r>
                        <a:rPr lang="en-US" dirty="0"/>
                        <a:t> et al. 2005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Dependency parsing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EN→EU (Basque), EN→ES,</a:t>
                      </a:r>
                      <a:r>
                        <a:rPr lang="en-US" baseline="0" dirty="0"/>
                        <a:t> EN</a:t>
                      </a:r>
                      <a:r>
                        <a:rPr lang="en-US" dirty="0"/>
                        <a:t>→</a:t>
                      </a:r>
                      <a:r>
                        <a:rPr lang="en-US" baseline="0" dirty="0"/>
                        <a:t>ZH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Lapata</a:t>
                      </a:r>
                      <a:r>
                        <a:rPr lang="en-US" baseline="0" dirty="0"/>
                        <a:t> &amp; </a:t>
                      </a:r>
                      <a:r>
                        <a:rPr lang="en-US" baseline="0" dirty="0" err="1"/>
                        <a:t>Padó</a:t>
                      </a:r>
                      <a:r>
                        <a:rPr lang="en-US" baseline="0" dirty="0"/>
                        <a:t> 2005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Semantic role labeling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EN→DE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Das &amp; </a:t>
                      </a:r>
                      <a:r>
                        <a:rPr lang="en-US" dirty="0" err="1"/>
                        <a:t>Petrov</a:t>
                      </a:r>
                      <a:r>
                        <a:rPr lang="en-US" dirty="0"/>
                        <a:t> 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 tagging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EN→DA, DE, EL, ES, IT, NL, PT, 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McDonald et al. 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Dependency parsing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combinations</a:t>
                      </a:r>
                      <a:r>
                        <a:rPr lang="en-US" baseline="0" dirty="0"/>
                        <a:t> of </a:t>
                      </a:r>
                      <a:r>
                        <a:rPr lang="en-US" dirty="0"/>
                        <a:t>EN, DA, DE, EL,</a:t>
                      </a:r>
                      <a:r>
                        <a:rPr lang="en-US" baseline="0" dirty="0"/>
                        <a:t> ES, IT, NL, PT, SV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Duong et al. 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 tagging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EN→DA, DE, EL, ES, IT, NL, PT, 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903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Annotation projection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43</a:t>
            </a:fld>
            <a:endParaRPr lang="fr-C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47887"/>
            <a:ext cx="5953399" cy="4797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3608" y="6309320"/>
            <a:ext cx="6643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400" dirty="0" err="1"/>
              <a:t>Vulić</a:t>
            </a:r>
            <a:r>
              <a:rPr lang="fr-CH" sz="1400" dirty="0"/>
              <a:t>, </a:t>
            </a:r>
            <a:r>
              <a:rPr lang="fr-CH" sz="1400" dirty="0" err="1"/>
              <a:t>Søgaard</a:t>
            </a:r>
            <a:r>
              <a:rPr lang="fr-CH" sz="1400" dirty="0"/>
              <a:t> &amp; </a:t>
            </a:r>
            <a:r>
              <a:rPr lang="fr-CH" sz="1400" dirty="0" err="1"/>
              <a:t>Faruqui</a:t>
            </a:r>
            <a:r>
              <a:rPr lang="fr-CH" sz="1400" dirty="0"/>
              <a:t>: Tutorial on cross-lingual </a:t>
            </a:r>
            <a:r>
              <a:rPr lang="fr-CH" sz="1400" dirty="0" err="1"/>
              <a:t>word</a:t>
            </a:r>
            <a:r>
              <a:rPr lang="fr-CH" sz="1400" dirty="0"/>
              <a:t> </a:t>
            </a:r>
            <a:r>
              <a:rPr lang="fr-CH" sz="1400" dirty="0" err="1"/>
              <a:t>representations</a:t>
            </a:r>
            <a:r>
              <a:rPr lang="fr-CH" sz="1400" dirty="0"/>
              <a:t>, EMNLP 2017.</a:t>
            </a:r>
            <a:br>
              <a:rPr lang="fr-CH" sz="1400" dirty="0"/>
            </a:br>
            <a:r>
              <a:rPr lang="fr-CH" sz="1400" dirty="0">
                <a:hlinkClick r:id="rId3"/>
              </a:rPr>
              <a:t>http://people.ds.cam.ac.uk/iv250/tutorial/xlingrep-tutorial.pdf</a:t>
            </a:r>
            <a:r>
              <a:rPr lang="fr-CH" sz="1400" dirty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0828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Arrows: alignment links</a:t>
            </a:r>
          </a:p>
          <a:p>
            <a:r>
              <a:rPr lang="en-US" dirty="0"/>
              <a:t>Idea: </a:t>
            </a:r>
            <a:r>
              <a:rPr lang="en-US" i="1" dirty="0" err="1"/>
              <a:t>croyant</a:t>
            </a:r>
            <a:r>
              <a:rPr lang="en-US" dirty="0"/>
              <a:t> and </a:t>
            </a:r>
            <a:r>
              <a:rPr lang="en-US" i="1" dirty="0" err="1"/>
              <a:t>croire</a:t>
            </a:r>
            <a:r>
              <a:rPr lang="en-US" dirty="0"/>
              <a:t> belong to the same verb because they are linked by </a:t>
            </a:r>
            <a:r>
              <a:rPr lang="en-US" i="1" dirty="0"/>
              <a:t>believing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44</a:t>
            </a:fld>
            <a:endParaRPr lang="fr-C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12" y="1556792"/>
            <a:ext cx="5671372" cy="24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96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Morphology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8220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English side of the corpus can be annotated with lemmas:</a:t>
            </a:r>
          </a:p>
          <a:p>
            <a:endParaRPr lang="en-US" dirty="0"/>
          </a:p>
          <a:p>
            <a:endParaRPr lang="en-US" smtClean="0"/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r>
              <a:rPr lang="en-US" i="1" dirty="0" err="1"/>
              <a:t>croyaient</a:t>
            </a:r>
            <a:r>
              <a:rPr lang="en-US" dirty="0"/>
              <a:t> is linked with </a:t>
            </a:r>
            <a:r>
              <a:rPr lang="en-US" i="1" dirty="0"/>
              <a:t>believed</a:t>
            </a:r>
            <a:r>
              <a:rPr lang="en-US" dirty="0"/>
              <a:t> (alignment)</a:t>
            </a:r>
          </a:p>
          <a:p>
            <a:pPr lvl="1"/>
            <a:r>
              <a:rPr lang="en-US" i="1" dirty="0"/>
              <a:t>believed</a:t>
            </a:r>
            <a:r>
              <a:rPr lang="en-US" dirty="0"/>
              <a:t> is linked with </a:t>
            </a:r>
            <a:r>
              <a:rPr lang="en-US" i="1" dirty="0"/>
              <a:t>believe</a:t>
            </a:r>
            <a:r>
              <a:rPr lang="en-US" dirty="0"/>
              <a:t> (lemmatization)</a:t>
            </a:r>
          </a:p>
          <a:p>
            <a:pPr lvl="1"/>
            <a:r>
              <a:rPr lang="en-US" i="1" dirty="0"/>
              <a:t>believe</a:t>
            </a:r>
            <a:r>
              <a:rPr lang="en-US" dirty="0"/>
              <a:t> is linked with </a:t>
            </a:r>
            <a:r>
              <a:rPr lang="en-US" i="1" dirty="0" err="1"/>
              <a:t>croire</a:t>
            </a:r>
            <a:r>
              <a:rPr lang="en-US" dirty="0"/>
              <a:t> (alignment)</a:t>
            </a:r>
          </a:p>
          <a:p>
            <a:pPr lvl="1"/>
            <a:r>
              <a:rPr lang="en-US" i="1" dirty="0" err="1"/>
              <a:t>croyaient</a:t>
            </a:r>
            <a:r>
              <a:rPr lang="en-US" dirty="0"/>
              <a:t> is a morphological variant of </a:t>
            </a:r>
            <a:r>
              <a:rPr lang="en-US" i="1" dirty="0" err="1"/>
              <a:t>croire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45</a:t>
            </a:fld>
            <a:endParaRPr lang="fr-C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20" y="2543105"/>
            <a:ext cx="5674679" cy="259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extraction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8649" y="1825625"/>
            <a:ext cx="8075403" cy="4351338"/>
          </a:xfrm>
        </p:spPr>
        <p:txBody>
          <a:bodyPr/>
          <a:lstStyle/>
          <a:p>
            <a:r>
              <a:rPr lang="en-US" dirty="0"/>
              <a:t>Texts about plane crashes</a:t>
            </a:r>
          </a:p>
          <a:p>
            <a:r>
              <a:rPr lang="en-US" dirty="0"/>
              <a:t>Ad-hoc annotation of the English data:</a:t>
            </a:r>
          </a:p>
          <a:p>
            <a:pPr lvl="1"/>
            <a:r>
              <a:rPr lang="en-US" i="1" dirty="0"/>
              <a:t>location, vehicle, victim</a:t>
            </a:r>
          </a:p>
          <a:p>
            <a:r>
              <a:rPr lang="en-US" dirty="0"/>
              <a:t>Parallel data are created by MT system, thus noisy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46</a:t>
            </a:fld>
            <a:endParaRPr lang="fr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41" y="3635671"/>
            <a:ext cx="5556240" cy="295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22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sense disambiguation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47</a:t>
            </a:fld>
            <a:endParaRPr lang="fr-CH"/>
          </a:p>
        </p:txBody>
      </p:sp>
      <p:sp>
        <p:nvSpPr>
          <p:cNvPr id="5" name="TextBox 4"/>
          <p:cNvSpPr txBox="1"/>
          <p:nvPr/>
        </p:nvSpPr>
        <p:spPr>
          <a:xfrm>
            <a:off x="2149844" y="2699628"/>
            <a:ext cx="1307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catastrophe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52411" y="190754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tragedy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6723" y="1907540"/>
            <a:ext cx="922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disaster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54100" y="2699628"/>
            <a:ext cx="1307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catastrophe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2803816" y="2276872"/>
            <a:ext cx="0" cy="4227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108072" y="2276872"/>
            <a:ext cx="0" cy="4227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161645" y="4715852"/>
            <a:ext cx="1307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catastrophe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64212" y="3923764"/>
            <a:ext cx="224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tragedy</a:t>
            </a:r>
            <a:r>
              <a:rPr lang="en-US" baseline="-25000" dirty="0" err="1">
                <a:solidFill>
                  <a:srgbClr val="800000"/>
                </a:solidFill>
              </a:rPr>
              <a:t>CALAMITY</a:t>
            </a:r>
            <a:r>
              <a:rPr lang="en-US" baseline="-25000" dirty="0">
                <a:solidFill>
                  <a:srgbClr val="800000"/>
                </a:solidFill>
              </a:rPr>
              <a:t> / *DRAMA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58524" y="392376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disaster</a:t>
            </a:r>
            <a:r>
              <a:rPr lang="en-US" baseline="-25000" dirty="0" err="1"/>
              <a:t>CALAMITY</a:t>
            </a:r>
            <a:endParaRPr lang="en-US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4465901" y="4715852"/>
            <a:ext cx="1307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catastrophe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815617" y="4293096"/>
            <a:ext cx="0" cy="4227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119873" y="4293096"/>
            <a:ext cx="0" cy="4227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349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role labeling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sides of the parallel corpus are parsed</a:t>
            </a:r>
          </a:p>
          <a:p>
            <a:r>
              <a:rPr lang="en-US" dirty="0"/>
              <a:t>Role annotations are projected onto aligned constituents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48</a:t>
            </a:fld>
            <a:endParaRPr lang="fr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61" y="3169854"/>
            <a:ext cx="7950619" cy="339226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7544" y="3169854"/>
            <a:ext cx="7753672" cy="209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41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parsing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49</a:t>
            </a:fld>
            <a:endParaRPr lang="fr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772816"/>
            <a:ext cx="8549108" cy="30243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5229200"/>
            <a:ext cx="8178051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90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Case study: Learning taggers from 2 hours of annotation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 (simple) tagger needs to learn two things:</a:t>
            </a:r>
          </a:p>
          <a:p>
            <a:pPr lvl="1"/>
            <a:r>
              <a:rPr lang="en-US" dirty="0" smtClean="0"/>
              <a:t>Emissions: the most probable associations between words and tags</a:t>
            </a:r>
          </a:p>
          <a:p>
            <a:pPr lvl="1"/>
            <a:r>
              <a:rPr lang="en-US" dirty="0" smtClean="0"/>
              <a:t>Transitions: the most probable sequences </a:t>
            </a:r>
            <a:r>
              <a:rPr lang="en-US" smtClean="0"/>
              <a:t>of tags</a:t>
            </a:r>
          </a:p>
          <a:p>
            <a:r>
              <a:rPr lang="en-US" smtClean="0"/>
              <a:t>Approach 1: annotate a corpus (“tokens”)</a:t>
            </a:r>
          </a:p>
          <a:p>
            <a:pPr lvl="1"/>
            <a:r>
              <a:rPr lang="en-US" smtClean="0"/>
              <a:t>Emissions can be learned easily, and frequency information is available</a:t>
            </a:r>
          </a:p>
          <a:p>
            <a:pPr lvl="1"/>
            <a:r>
              <a:rPr lang="en-US" smtClean="0"/>
              <a:t>Downside: the same words end up being annotated several times</a:t>
            </a:r>
          </a:p>
          <a:p>
            <a:pPr lvl="1"/>
            <a:r>
              <a:rPr lang="en-US" smtClean="0"/>
              <a:t>Transitions can be learned easily</a:t>
            </a:r>
          </a:p>
          <a:p>
            <a:r>
              <a:rPr lang="en-US" smtClean="0"/>
              <a:t>Approach 2: annotate a word list (“types”)</a:t>
            </a:r>
          </a:p>
          <a:p>
            <a:pPr lvl="1"/>
            <a:r>
              <a:rPr lang="en-US" smtClean="0"/>
              <a:t>Emissions can be learned easily, but frequency information is not readily available (in case of ambiguity)</a:t>
            </a:r>
          </a:p>
          <a:p>
            <a:pPr lvl="1"/>
            <a:r>
              <a:rPr lang="en-US" smtClean="0"/>
              <a:t>More efficient, as each form is annotated only once</a:t>
            </a:r>
          </a:p>
          <a:p>
            <a:pPr lvl="1"/>
            <a:r>
              <a:rPr lang="en-US" smtClean="0"/>
              <a:t>Transitions cannot be learned easily (needs 2 passes over data)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48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parsing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DCA:</a:t>
            </a:r>
          </a:p>
          <a:p>
            <a:pPr lvl="1"/>
            <a:r>
              <a:rPr lang="en-US" dirty="0"/>
              <a:t>English-Spanish</a:t>
            </a:r>
            <a:r>
              <a:rPr lang="en-US"/>
              <a:t>: </a:t>
            </a:r>
            <a:r>
              <a:rPr lang="en-US" smtClean="0">
                <a:solidFill>
                  <a:srgbClr val="0070C0"/>
                </a:solidFill>
              </a:rPr>
              <a:t>37</a:t>
            </a:r>
            <a:r>
              <a:rPr lang="en-US" dirty="0">
                <a:solidFill>
                  <a:srgbClr val="0070C0"/>
                </a:solidFill>
              </a:rPr>
              <a:t>%</a:t>
            </a:r>
            <a:r>
              <a:rPr lang="en-US" dirty="0"/>
              <a:t>	English-Chinese</a:t>
            </a:r>
            <a:r>
              <a:rPr lang="en-US"/>
              <a:t>: </a:t>
            </a:r>
            <a:r>
              <a:rPr lang="en-US" smtClean="0">
                <a:solidFill>
                  <a:srgbClr val="0070C0"/>
                </a:solidFill>
              </a:rPr>
              <a:t>38</a:t>
            </a:r>
            <a:r>
              <a:rPr lang="en-US" dirty="0">
                <a:solidFill>
                  <a:srgbClr val="0070C0"/>
                </a:solidFill>
              </a:rPr>
              <a:t>%</a:t>
            </a:r>
          </a:p>
          <a:p>
            <a:r>
              <a:rPr lang="en-US" dirty="0"/>
              <a:t>Main problem: Unaligned words</a:t>
            </a:r>
          </a:p>
          <a:p>
            <a:pPr lvl="1"/>
            <a:r>
              <a:rPr lang="en-US" dirty="0"/>
              <a:t>Aspect markers in Chinese</a:t>
            </a:r>
          </a:p>
          <a:p>
            <a:pPr lvl="1"/>
            <a:r>
              <a:rPr lang="en-US" dirty="0"/>
              <a:t>Reflexive pronouns in Spanish</a:t>
            </a:r>
          </a:p>
          <a:p>
            <a:r>
              <a:rPr lang="en-US" dirty="0"/>
              <a:t>Solution: Post-projection transformation rules</a:t>
            </a:r>
          </a:p>
          <a:p>
            <a:pPr lvl="1"/>
            <a:r>
              <a:rPr lang="en-US" dirty="0"/>
              <a:t>Example: </a:t>
            </a:r>
            <a:r>
              <a:rPr lang="en-US" i="1" dirty="0"/>
              <a:t>An aspect marker modifies a verb to its left.</a:t>
            </a:r>
          </a:p>
          <a:p>
            <a:r>
              <a:rPr lang="en-US" dirty="0"/>
              <a:t>With transformation rules:</a:t>
            </a:r>
          </a:p>
          <a:p>
            <a:pPr lvl="1"/>
            <a:r>
              <a:rPr lang="en-US" dirty="0"/>
              <a:t>English-Spanish: </a:t>
            </a:r>
            <a:r>
              <a:rPr lang="en-US" dirty="0">
                <a:solidFill>
                  <a:srgbClr val="0070C0"/>
                </a:solidFill>
              </a:rPr>
              <a:t>70%</a:t>
            </a:r>
            <a:r>
              <a:rPr lang="en-US" dirty="0"/>
              <a:t>	English-Chinese: </a:t>
            </a:r>
            <a:r>
              <a:rPr lang="en-US" dirty="0">
                <a:solidFill>
                  <a:srgbClr val="0070C0"/>
                </a:solidFill>
              </a:rPr>
              <a:t>67%</a:t>
            </a:r>
          </a:p>
          <a:p>
            <a:r>
              <a:rPr lang="en-US" dirty="0"/>
              <a:t>After training a target language parser on the projected data:</a:t>
            </a:r>
          </a:p>
          <a:p>
            <a:pPr lvl="1"/>
            <a:r>
              <a:rPr lang="en-US" dirty="0"/>
              <a:t>Spanish: </a:t>
            </a:r>
            <a:r>
              <a:rPr lang="en-US" dirty="0">
                <a:solidFill>
                  <a:srgbClr val="0070C0"/>
                </a:solidFill>
              </a:rPr>
              <a:t>72%</a:t>
            </a:r>
            <a:r>
              <a:rPr lang="en-US" dirty="0"/>
              <a:t>		Chinese: </a:t>
            </a:r>
            <a:r>
              <a:rPr lang="en-US" dirty="0">
                <a:solidFill>
                  <a:srgbClr val="0070C0"/>
                </a:solidFill>
              </a:rPr>
              <a:t>64%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50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6188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Dependency parsing</a:t>
            </a:r>
            <a:endParaRPr lang="fi-FI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Tiedemann (2014):</a:t>
            </a:r>
            <a:r>
              <a:rPr lang="fi-FI" smtClean="0"/>
              <a:t> dummy nodes</a:t>
            </a:r>
            <a:endParaRPr lang="en-US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00" y="2634060"/>
            <a:ext cx="8669549" cy="287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44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52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7031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 projection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53</a:t>
            </a:fld>
            <a:endParaRPr lang="fr-CH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808135"/>
              </p:ext>
            </p:extLst>
          </p:nvPr>
        </p:nvGraphicFramePr>
        <p:xfrm>
          <a:off x="499696" y="1570991"/>
          <a:ext cx="8327781" cy="45161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304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32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+mj-lt"/>
                        </a:rPr>
                        <a:t>Authors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+mj-lt"/>
                        </a:rPr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+mj-lt"/>
                        </a:rPr>
                        <a:t>Languages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Yarowsky</a:t>
                      </a:r>
                      <a:r>
                        <a:rPr lang="en-US" baseline="0" dirty="0"/>
                        <a:t> &amp; </a:t>
                      </a:r>
                      <a:r>
                        <a:rPr lang="en-US" baseline="0" dirty="0" err="1"/>
                        <a:t>Ngai</a:t>
                      </a:r>
                      <a:r>
                        <a:rPr lang="en-US" baseline="0" dirty="0"/>
                        <a:t> 2001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 tagging</a:t>
                      </a:r>
                    </a:p>
                    <a:p>
                      <a:r>
                        <a:rPr lang="en-US" dirty="0"/>
                        <a:t>NP chunking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EN→FR</a:t>
                      </a:r>
                    </a:p>
                    <a:p>
                      <a:r>
                        <a:rPr lang="en-US" dirty="0"/>
                        <a:t>EN→FR,</a:t>
                      </a:r>
                      <a:r>
                        <a:rPr lang="en-US" baseline="0" dirty="0"/>
                        <a:t> EN</a:t>
                      </a:r>
                      <a:r>
                        <a:rPr lang="en-US" dirty="0"/>
                        <a:t>→</a:t>
                      </a:r>
                      <a:r>
                        <a:rPr lang="en-US" baseline="0" dirty="0"/>
                        <a:t>ZH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Yarowsky</a:t>
                      </a:r>
                      <a:r>
                        <a:rPr lang="en-US" dirty="0"/>
                        <a:t> et</a:t>
                      </a:r>
                      <a:r>
                        <a:rPr lang="en-US" baseline="0" dirty="0"/>
                        <a:t> al. 2001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Morphology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EN→FR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Riloff</a:t>
                      </a:r>
                      <a:r>
                        <a:rPr lang="en-US" baseline="0" dirty="0"/>
                        <a:t> et al. 2002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Information extraction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EN→FR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Diab</a:t>
                      </a:r>
                      <a:r>
                        <a:rPr lang="en-US" baseline="0" dirty="0"/>
                        <a:t> &amp; </a:t>
                      </a:r>
                      <a:r>
                        <a:rPr lang="en-US" baseline="0" dirty="0" err="1"/>
                        <a:t>Resnik</a:t>
                      </a:r>
                      <a:r>
                        <a:rPr lang="en-US" baseline="0" dirty="0"/>
                        <a:t> 2002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Word sense disambiguation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EN↔︎FR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Hwa</a:t>
                      </a:r>
                      <a:r>
                        <a:rPr lang="en-US" dirty="0"/>
                        <a:t> et al. 2005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Dependency parsing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EN→EU (Basque), EN→ES,</a:t>
                      </a:r>
                      <a:r>
                        <a:rPr lang="en-US" baseline="0" dirty="0"/>
                        <a:t> EN</a:t>
                      </a:r>
                      <a:r>
                        <a:rPr lang="en-US" dirty="0"/>
                        <a:t>→</a:t>
                      </a:r>
                      <a:r>
                        <a:rPr lang="en-US" baseline="0" dirty="0"/>
                        <a:t>ZH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Lapata</a:t>
                      </a:r>
                      <a:r>
                        <a:rPr lang="en-US" baseline="0" dirty="0"/>
                        <a:t> &amp; </a:t>
                      </a:r>
                      <a:r>
                        <a:rPr lang="en-US" baseline="0" dirty="0" err="1"/>
                        <a:t>Padó</a:t>
                      </a:r>
                      <a:r>
                        <a:rPr lang="en-US" baseline="0" dirty="0"/>
                        <a:t> 2005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Semantic role labeling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EN→DE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Das &amp; </a:t>
                      </a:r>
                      <a:r>
                        <a:rPr lang="en-US" dirty="0" err="1"/>
                        <a:t>Petrov</a:t>
                      </a:r>
                      <a:r>
                        <a:rPr lang="en-US" dirty="0"/>
                        <a:t> 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 tagging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EN→DA, DE, EL, ES, IT, NL, PT, 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McDonald et al. 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Dependency parsing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combinations</a:t>
                      </a:r>
                      <a:r>
                        <a:rPr lang="en-US" baseline="0" dirty="0"/>
                        <a:t> of </a:t>
                      </a:r>
                      <a:r>
                        <a:rPr lang="en-US" dirty="0"/>
                        <a:t>EN, DA, DE, EL,</a:t>
                      </a:r>
                      <a:r>
                        <a:rPr lang="en-US" baseline="0" dirty="0"/>
                        <a:t> ES, IT, NL, PT, SV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Duong et al. 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 tagging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EN→DA, DE, EL, ES, IT, NL, PT, 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786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2011 – Was has changed?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Parallel corpora are available for many language pairs</a:t>
            </a:r>
          </a:p>
          <a:p>
            <a:pPr lvl="1"/>
            <a:r>
              <a:rPr lang="en-US" smtClean="0"/>
              <a:t>Europarl, OPUS, ...</a:t>
            </a:r>
            <a:endParaRPr lang="en-US" dirty="0"/>
          </a:p>
          <a:p>
            <a:r>
              <a:rPr lang="en-US" smtClean="0"/>
              <a:t>POS-annotated </a:t>
            </a:r>
            <a:r>
              <a:rPr lang="en-US" dirty="0"/>
              <a:t>texts and treebanks are available for </a:t>
            </a:r>
            <a:r>
              <a:rPr lang="en-US"/>
              <a:t>many </a:t>
            </a:r>
            <a:r>
              <a:rPr lang="en-US" smtClean="0"/>
              <a:t>languages (with common label sets)</a:t>
            </a:r>
            <a:endParaRPr lang="en-US" dirty="0"/>
          </a:p>
          <a:p>
            <a:pPr lvl="1"/>
            <a:r>
              <a:rPr lang="en-US" dirty="0"/>
              <a:t>Required for evaluating the projected annotations</a:t>
            </a:r>
            <a:br>
              <a:rPr lang="en-US" dirty="0"/>
            </a:br>
            <a:r>
              <a:rPr lang="en-US" dirty="0"/>
              <a:t>(simulation of low-resource setting)</a:t>
            </a:r>
          </a:p>
          <a:p>
            <a:r>
              <a:rPr lang="en-US" dirty="0"/>
              <a:t>More powerful machine learning techniques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Google expands and is interested in language technology</a:t>
            </a:r>
          </a:p>
          <a:p>
            <a:pPr lvl="1"/>
            <a:r>
              <a:rPr lang="en-US" dirty="0"/>
              <a:t>Better search indexing for more languages</a:t>
            </a:r>
          </a:p>
          <a:p>
            <a:pPr lvl="1"/>
            <a:r>
              <a:rPr lang="en-US" dirty="0"/>
              <a:t>Parsing to </a:t>
            </a:r>
            <a:r>
              <a:rPr lang="en-US"/>
              <a:t>improve </a:t>
            </a:r>
            <a:r>
              <a:rPr lang="en-US" smtClean="0"/>
              <a:t>machine translation and search</a:t>
            </a:r>
            <a:endParaRPr lang="en-US" dirty="0"/>
          </a:p>
          <a:p>
            <a:pPr lvl="1"/>
            <a:r>
              <a:rPr lang="en-US" dirty="0"/>
              <a:t>Parsing and </a:t>
            </a:r>
            <a:r>
              <a:rPr lang="en-US" dirty="0" err="1"/>
              <a:t>coreference</a:t>
            </a:r>
            <a:r>
              <a:rPr lang="en-US" dirty="0"/>
              <a:t> resolution for question answering systems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54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4932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 projection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55</a:t>
            </a:fld>
            <a:endParaRPr lang="fr-CH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038848"/>
              </p:ext>
            </p:extLst>
          </p:nvPr>
        </p:nvGraphicFramePr>
        <p:xfrm>
          <a:off x="499696" y="1570991"/>
          <a:ext cx="8327781" cy="47853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304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32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+mj-lt"/>
                        </a:rPr>
                        <a:t>Authors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+mj-lt"/>
                        </a:rPr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+mj-lt"/>
                        </a:rPr>
                        <a:t>Languages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Yarowsky</a:t>
                      </a:r>
                      <a:r>
                        <a:rPr lang="en-US" baseline="0" dirty="0"/>
                        <a:t> &amp; </a:t>
                      </a:r>
                      <a:r>
                        <a:rPr lang="en-US" baseline="0" dirty="0" err="1"/>
                        <a:t>Ngai</a:t>
                      </a:r>
                      <a:r>
                        <a:rPr lang="en-US" baseline="0" dirty="0"/>
                        <a:t> 2001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 tagging</a:t>
                      </a:r>
                    </a:p>
                    <a:p>
                      <a:r>
                        <a:rPr lang="en-US" dirty="0"/>
                        <a:t>NP chunking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EN→FR</a:t>
                      </a:r>
                    </a:p>
                    <a:p>
                      <a:r>
                        <a:rPr lang="en-US" dirty="0"/>
                        <a:t>EN→FR,</a:t>
                      </a:r>
                      <a:r>
                        <a:rPr lang="en-US" baseline="0" dirty="0"/>
                        <a:t> EN</a:t>
                      </a:r>
                      <a:r>
                        <a:rPr lang="en-US" dirty="0"/>
                        <a:t>→</a:t>
                      </a:r>
                      <a:r>
                        <a:rPr lang="en-US" baseline="0" dirty="0"/>
                        <a:t>ZH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Yarowsky</a:t>
                      </a:r>
                      <a:r>
                        <a:rPr lang="en-US" dirty="0"/>
                        <a:t> et</a:t>
                      </a:r>
                      <a:r>
                        <a:rPr lang="en-US" baseline="0" dirty="0"/>
                        <a:t> al. 2001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Morphology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EN→FR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Riloff</a:t>
                      </a:r>
                      <a:r>
                        <a:rPr lang="en-US" baseline="0" dirty="0"/>
                        <a:t> et al. 2002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Information extraction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EN→FR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Diab</a:t>
                      </a:r>
                      <a:r>
                        <a:rPr lang="en-US" baseline="0" dirty="0"/>
                        <a:t> &amp; </a:t>
                      </a:r>
                      <a:r>
                        <a:rPr lang="en-US" baseline="0" dirty="0" err="1"/>
                        <a:t>Resnik</a:t>
                      </a:r>
                      <a:r>
                        <a:rPr lang="en-US" baseline="0" dirty="0"/>
                        <a:t> 2002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Word sense disambiguation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EN↔︎FR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Hwa</a:t>
                      </a:r>
                      <a:r>
                        <a:rPr lang="en-US" dirty="0"/>
                        <a:t> et al. 2005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Dependency parsing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EN→EU (Basque), EN→ES,</a:t>
                      </a:r>
                      <a:r>
                        <a:rPr lang="en-US" baseline="0" dirty="0"/>
                        <a:t> EN</a:t>
                      </a:r>
                      <a:r>
                        <a:rPr lang="en-US" dirty="0"/>
                        <a:t>→</a:t>
                      </a:r>
                      <a:r>
                        <a:rPr lang="en-US" baseline="0" dirty="0"/>
                        <a:t>ZH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Lapata</a:t>
                      </a:r>
                      <a:r>
                        <a:rPr lang="en-US" baseline="0" dirty="0"/>
                        <a:t> &amp; </a:t>
                      </a:r>
                      <a:r>
                        <a:rPr lang="en-US" baseline="0" dirty="0" err="1"/>
                        <a:t>Padó</a:t>
                      </a:r>
                      <a:r>
                        <a:rPr lang="en-US" baseline="0" dirty="0"/>
                        <a:t> 2005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Semantic role labeling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EN→DE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Das &amp; </a:t>
                      </a:r>
                      <a:r>
                        <a:rPr lang="en-US" err="1"/>
                        <a:t>Petrov</a:t>
                      </a:r>
                      <a:r>
                        <a:rPr lang="en-US"/>
                        <a:t> </a:t>
                      </a:r>
                      <a:r>
                        <a:rPr lang="en-US" smtClean="0"/>
                        <a:t>2011</a:t>
                      </a:r>
                    </a:p>
                    <a:p>
                      <a:r>
                        <a:rPr lang="en-US" i="1" smtClean="0">
                          <a:solidFill>
                            <a:schemeClr val="tx1"/>
                          </a:solidFill>
                          <a:latin typeface="+mj-lt"/>
                        </a:rPr>
                        <a:t>Google</a:t>
                      </a:r>
                      <a:endParaRPr lang="en-US" i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 tagging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EN→DA, DE, EL, ES, IT, NL, PT, 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McDonald et al</a:t>
                      </a:r>
                      <a:r>
                        <a:rPr lang="en-US"/>
                        <a:t>. </a:t>
                      </a:r>
                      <a:r>
                        <a:rPr lang="en-US" smtClean="0"/>
                        <a:t>2011</a:t>
                      </a:r>
                    </a:p>
                    <a:p>
                      <a:r>
                        <a:rPr lang="en-US" b="0" i="1" smtClean="0">
                          <a:latin typeface="+mj-lt"/>
                        </a:rPr>
                        <a:t>Google</a:t>
                      </a:r>
                      <a:endParaRPr lang="en-US" b="0" i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Dependency parsing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combinations</a:t>
                      </a:r>
                      <a:r>
                        <a:rPr lang="en-US" baseline="0" dirty="0"/>
                        <a:t> of </a:t>
                      </a:r>
                      <a:r>
                        <a:rPr lang="en-US" dirty="0"/>
                        <a:t>EN, DA, DE, EL,</a:t>
                      </a:r>
                      <a:r>
                        <a:rPr lang="en-US" baseline="0" dirty="0"/>
                        <a:t> ES, IT, NL, PT, SV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Duong et al. 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 tagging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EN→DA, DE, EL, ES, IT, NL, PT, 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339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 &amp; </a:t>
            </a:r>
            <a:r>
              <a:rPr lang="en-US" dirty="0" err="1"/>
              <a:t>Petrov</a:t>
            </a:r>
            <a:r>
              <a:rPr lang="en-US" dirty="0"/>
              <a:t> 2011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Improvements compared to </a:t>
            </a:r>
            <a:r>
              <a:rPr lang="en-US" dirty="0" err="1"/>
              <a:t>Yarowsky</a:t>
            </a:r>
            <a:r>
              <a:rPr lang="en-US" dirty="0"/>
              <a:t> &amp; Ngai 2001:</a:t>
            </a:r>
          </a:p>
          <a:p>
            <a:pPr lvl="1"/>
            <a:r>
              <a:rPr lang="en-US" dirty="0"/>
              <a:t>No direct projection</a:t>
            </a:r>
          </a:p>
          <a:p>
            <a:pPr lvl="2"/>
            <a:r>
              <a:rPr lang="en-US" dirty="0"/>
              <a:t>Instead, create a graph and apply label propagation</a:t>
            </a:r>
          </a:p>
          <a:p>
            <a:pPr lvl="1"/>
            <a:r>
              <a:rPr lang="en-US" dirty="0"/>
              <a:t>Different machine learning technique for tagger training</a:t>
            </a:r>
          </a:p>
          <a:p>
            <a:pPr lvl="2"/>
            <a:r>
              <a:rPr lang="en-US" dirty="0"/>
              <a:t>Unsupervised instead of supervised learning</a:t>
            </a:r>
          </a:p>
          <a:p>
            <a:pPr lvl="1"/>
            <a:r>
              <a:rPr lang="en-US" dirty="0"/>
              <a:t>Universal POS tag set</a:t>
            </a:r>
          </a:p>
          <a:p>
            <a:pPr lvl="2"/>
            <a:r>
              <a:rPr lang="en-US" dirty="0"/>
              <a:t>12 word categories aimed to be valid in all languages</a:t>
            </a:r>
          </a:p>
          <a:p>
            <a:pPr lvl="2"/>
            <a:r>
              <a:rPr lang="en-US" dirty="0"/>
              <a:t>Thus, easier comparison across languages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56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259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 &amp; </a:t>
            </a:r>
            <a:r>
              <a:rPr lang="en-US" dirty="0" err="1"/>
              <a:t>Petrov</a:t>
            </a:r>
            <a:r>
              <a:rPr lang="en-US" dirty="0"/>
              <a:t> 2011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50" y="1825625"/>
            <a:ext cx="3831207" cy="4351338"/>
          </a:xfrm>
        </p:spPr>
        <p:txBody>
          <a:bodyPr/>
          <a:lstStyle/>
          <a:p>
            <a:r>
              <a:rPr lang="en-US" dirty="0"/>
              <a:t>No </a:t>
            </a:r>
            <a:r>
              <a:rPr lang="en-US"/>
              <a:t>direct </a:t>
            </a:r>
            <a:r>
              <a:rPr lang="en-US" smtClean="0"/>
              <a:t>projection, </a:t>
            </a:r>
            <a:r>
              <a:rPr lang="en-US" dirty="0"/>
              <a:t>but graph creation and label propagation</a:t>
            </a:r>
          </a:p>
          <a:p>
            <a:pPr lvl="1"/>
            <a:r>
              <a:rPr lang="en-US" dirty="0"/>
              <a:t>Monolingual similarity</a:t>
            </a:r>
          </a:p>
          <a:p>
            <a:pPr lvl="2"/>
            <a:r>
              <a:rPr lang="en-US" dirty="0"/>
              <a:t>Links between words that occur in the same contexts</a:t>
            </a:r>
          </a:p>
          <a:p>
            <a:pPr lvl="1"/>
            <a:r>
              <a:rPr lang="en-US" dirty="0"/>
              <a:t>Bilingual similarity</a:t>
            </a:r>
          </a:p>
          <a:p>
            <a:pPr lvl="2"/>
            <a:r>
              <a:rPr lang="en-US" dirty="0"/>
              <a:t>Links between aligned words in the parallel corpus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57</a:t>
            </a:fld>
            <a:endParaRPr lang="fr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857" y="1961091"/>
            <a:ext cx="4392488" cy="33139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6307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 &amp; </a:t>
            </a:r>
            <a:r>
              <a:rPr lang="en-US" dirty="0" err="1"/>
              <a:t>Petrov</a:t>
            </a:r>
            <a:r>
              <a:rPr lang="en-US" dirty="0"/>
              <a:t> 2011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Projection:  like </a:t>
            </a:r>
            <a:r>
              <a:rPr lang="en-US" dirty="0" err="1"/>
              <a:t>Yarowsky</a:t>
            </a:r>
            <a:r>
              <a:rPr lang="en-US" dirty="0"/>
              <a:t> </a:t>
            </a:r>
            <a:r>
              <a:rPr lang="en-US"/>
              <a:t>&amp; </a:t>
            </a:r>
            <a:r>
              <a:rPr lang="en-US" smtClean="0"/>
              <a:t>Ngai</a:t>
            </a:r>
          </a:p>
          <a:p>
            <a:r>
              <a:rPr lang="en-US" smtClean="0"/>
              <a:t>In </a:t>
            </a:r>
            <a:r>
              <a:rPr lang="en-US" dirty="0"/>
              <a:t>all experiments, the source language is English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58</a:t>
            </a:fld>
            <a:endParaRPr lang="fr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1" y="1527572"/>
            <a:ext cx="8304153" cy="204544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87624" y="2276872"/>
            <a:ext cx="7128792" cy="288032"/>
          </a:xfrm>
          <a:prstGeom prst="rect">
            <a:avLst/>
          </a:prstGeom>
          <a:solidFill>
            <a:schemeClr val="accent3">
              <a:alpha val="33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13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 &amp; </a:t>
            </a:r>
            <a:r>
              <a:rPr lang="en-US" dirty="0" err="1"/>
              <a:t>Petrov</a:t>
            </a:r>
            <a:r>
              <a:rPr lang="en-US" dirty="0"/>
              <a:t> 2011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 LP: tags are propagated only along one edge in the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59</a:t>
            </a:fld>
            <a:endParaRPr lang="fr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1" y="1527572"/>
            <a:ext cx="8304153" cy="204544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87624" y="2492896"/>
            <a:ext cx="7128792" cy="288032"/>
          </a:xfrm>
          <a:prstGeom prst="rect">
            <a:avLst/>
          </a:prstGeom>
          <a:solidFill>
            <a:schemeClr val="accent3">
              <a:alpha val="33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75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Experimental setup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606348"/>
          </a:xfrm>
        </p:spPr>
        <p:txBody>
          <a:bodyPr>
            <a:normAutofit fontScale="85000" lnSpcReduction="10000"/>
          </a:bodyPr>
          <a:lstStyle/>
          <a:p>
            <a:endParaRPr lang="en-US" smtClean="0"/>
          </a:p>
          <a:p>
            <a:endParaRPr lang="en-US" smtClean="0"/>
          </a:p>
          <a:p>
            <a:endParaRPr lang="en-US"/>
          </a:p>
          <a:p>
            <a:endParaRPr lang="en-US" smtClean="0"/>
          </a:p>
          <a:p>
            <a:endParaRPr lang="en-US"/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n-US" smtClean="0"/>
          </a:p>
          <a:p>
            <a:r>
              <a:rPr lang="en-US" smtClean="0"/>
              <a:t>Kinyarwanda 14 tags, Malagasy 24 tags, English 45 tags</a:t>
            </a:r>
          </a:p>
          <a:p>
            <a:r>
              <a:rPr lang="en-US" smtClean="0"/>
              <a:t>Additional unannotated data: 100 </a:t>
            </a:r>
            <a:r>
              <a:rPr lang="en-US"/>
              <a:t>000 </a:t>
            </a:r>
            <a:r>
              <a:rPr lang="en-US" smtClean="0"/>
              <a:t>words/language</a:t>
            </a:r>
            <a:endParaRPr lang="en-US"/>
          </a:p>
          <a:p>
            <a:r>
              <a:rPr lang="en-US"/>
              <a:t>Annotated sentences for </a:t>
            </a:r>
            <a:r>
              <a:rPr lang="en-US" smtClean="0"/>
              <a:t>evaluation</a:t>
            </a:r>
            <a:br>
              <a:rPr lang="en-US" smtClean="0"/>
            </a:br>
            <a:r>
              <a:rPr lang="en-US" smtClean="0"/>
              <a:t>(by the same </a:t>
            </a:r>
            <a:r>
              <a:rPr lang="en-US"/>
              <a:t>linguists, but not included in the 2h-tasks)</a:t>
            </a:r>
          </a:p>
          <a:p>
            <a:endParaRPr lang="fi-FI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/>
          </p:nvPr>
        </p:nvGraphicFramePr>
        <p:xfrm>
          <a:off x="628650" y="2012657"/>
          <a:ext cx="7886699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795">
                  <a:extLst>
                    <a:ext uri="{9D8B030D-6E8A-4147-A177-3AD203B41FA5}">
                      <a16:colId xmlns:a16="http://schemas.microsoft.com/office/drawing/2014/main" val="4109396298"/>
                    </a:ext>
                  </a:extLst>
                </a:gridCol>
                <a:gridCol w="1627476">
                  <a:extLst>
                    <a:ext uri="{9D8B030D-6E8A-4147-A177-3AD203B41FA5}">
                      <a16:colId xmlns:a16="http://schemas.microsoft.com/office/drawing/2014/main" val="2319244466"/>
                    </a:ext>
                  </a:extLst>
                </a:gridCol>
                <a:gridCol w="1627476">
                  <a:extLst>
                    <a:ext uri="{9D8B030D-6E8A-4147-A177-3AD203B41FA5}">
                      <a16:colId xmlns:a16="http://schemas.microsoft.com/office/drawing/2014/main" val="2528345282"/>
                    </a:ext>
                  </a:extLst>
                </a:gridCol>
                <a:gridCol w="1627476">
                  <a:extLst>
                    <a:ext uri="{9D8B030D-6E8A-4147-A177-3AD203B41FA5}">
                      <a16:colId xmlns:a16="http://schemas.microsoft.com/office/drawing/2014/main" val="474577545"/>
                    </a:ext>
                  </a:extLst>
                </a:gridCol>
                <a:gridCol w="1627476">
                  <a:extLst>
                    <a:ext uri="{9D8B030D-6E8A-4147-A177-3AD203B41FA5}">
                      <a16:colId xmlns:a16="http://schemas.microsoft.com/office/drawing/2014/main" val="16637578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smtClean="0">
                          <a:latin typeface="+mj-lt"/>
                        </a:rPr>
                        <a:t>Kinyarwanda</a:t>
                      </a:r>
                    </a:p>
                    <a:p>
                      <a:r>
                        <a:rPr lang="en-US" b="0" smtClean="0">
                          <a:latin typeface="+mj-lt"/>
                        </a:rPr>
                        <a:t>(Rwanda)</a:t>
                      </a:r>
                      <a:endParaRPr lang="fi-FI" b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smtClean="0">
                          <a:latin typeface="+mj-lt"/>
                        </a:rPr>
                        <a:t>English</a:t>
                      </a:r>
                      <a:endParaRPr lang="fi-FI" b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smtClean="0">
                          <a:latin typeface="+mj-lt"/>
                        </a:rPr>
                        <a:t>Malagasy</a:t>
                      </a:r>
                    </a:p>
                    <a:p>
                      <a:r>
                        <a:rPr lang="en-US" b="0" smtClean="0">
                          <a:latin typeface="+mj-lt"/>
                        </a:rPr>
                        <a:t>(Madagascar)</a:t>
                      </a:r>
                      <a:endParaRPr lang="fi-FI" b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smtClean="0">
                          <a:latin typeface="+mj-lt"/>
                        </a:rPr>
                        <a:t>English</a:t>
                      </a:r>
                      <a:endParaRPr lang="fi-FI" b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3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2h token annotation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90 sentences</a:t>
                      </a:r>
                      <a:br>
                        <a:rPr lang="en-US" smtClean="0"/>
                      </a:br>
                      <a:r>
                        <a:rPr lang="en-US" smtClean="0"/>
                        <a:t>1537 tokens</a:t>
                      </a:r>
                      <a:br>
                        <a:rPr lang="en-US" smtClean="0"/>
                      </a:br>
                      <a:r>
                        <a:rPr lang="en-US" smtClean="0"/>
                        <a:t>750 types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86 sentences</a:t>
                      </a:r>
                    </a:p>
                    <a:p>
                      <a:r>
                        <a:rPr lang="en-US" smtClean="0"/>
                        <a:t>1897 tokens</a:t>
                      </a:r>
                    </a:p>
                    <a:p>
                      <a:r>
                        <a:rPr lang="en-US" smtClean="0"/>
                        <a:t>903 types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92 sentences</a:t>
                      </a:r>
                      <a:br>
                        <a:rPr lang="en-US" smtClean="0"/>
                      </a:br>
                      <a:r>
                        <a:rPr lang="en-US" smtClean="0"/>
                        <a:t>1805 tokens</a:t>
                      </a:r>
                    </a:p>
                    <a:p>
                      <a:r>
                        <a:rPr lang="en-US" smtClean="0"/>
                        <a:t>666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107 sentences</a:t>
                      </a:r>
                    </a:p>
                    <a:p>
                      <a:r>
                        <a:rPr lang="en-US" smtClean="0"/>
                        <a:t>2650 tokens</a:t>
                      </a:r>
                    </a:p>
                    <a:p>
                      <a:r>
                        <a:rPr lang="en-US" smtClean="0"/>
                        <a:t>959 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839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2h</a:t>
                      </a:r>
                      <a:r>
                        <a:rPr lang="en-US" baseline="0" smtClean="0"/>
                        <a:t> type annotation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1798 types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1644 types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1067 types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1090 types</a:t>
                      </a:r>
                      <a:endParaRPr lang="fi-FI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7868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106881" y="1643325"/>
            <a:ext cx="1205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Linguist A</a:t>
            </a:r>
            <a:endParaRPr lang="fi-FI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24600" y="1643325"/>
            <a:ext cx="1194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Linguist B</a:t>
            </a:r>
            <a:endParaRPr lang="fi-FI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1558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 &amp; </a:t>
            </a:r>
            <a:r>
              <a:rPr lang="en-US" dirty="0" err="1"/>
              <a:t>Petrov</a:t>
            </a:r>
            <a:r>
              <a:rPr lang="en-US" dirty="0"/>
              <a:t> 2011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With LP: with complete label 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60</a:t>
            </a:fld>
            <a:endParaRPr lang="fr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1" y="1527572"/>
            <a:ext cx="8304153" cy="204544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87624" y="2708920"/>
            <a:ext cx="7128792" cy="288032"/>
          </a:xfrm>
          <a:prstGeom prst="rect">
            <a:avLst/>
          </a:prstGeom>
          <a:solidFill>
            <a:schemeClr val="accent3">
              <a:alpha val="33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23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 &amp; </a:t>
            </a:r>
            <a:r>
              <a:rPr lang="en-US" dirty="0" err="1"/>
              <a:t>Petrov</a:t>
            </a:r>
            <a:r>
              <a:rPr lang="en-US" dirty="0"/>
              <a:t> 2011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Supervised: high-resource scenario, for comparison purposes</a:t>
            </a:r>
          </a:p>
          <a:p>
            <a:pPr lvl="1"/>
            <a:r>
              <a:rPr lang="fr-CH" dirty="0"/>
              <a:t>Tagger </a:t>
            </a:r>
            <a:r>
              <a:rPr lang="fr-CH" dirty="0" err="1"/>
              <a:t>trained</a:t>
            </a:r>
            <a:r>
              <a:rPr lang="fr-CH" dirty="0"/>
              <a:t> </a:t>
            </a:r>
            <a:r>
              <a:rPr lang="fr-CH" dirty="0" err="1"/>
              <a:t>directly</a:t>
            </a:r>
            <a:r>
              <a:rPr lang="fr-CH" dirty="0"/>
              <a:t> </a:t>
            </a:r>
            <a:r>
              <a:rPr lang="fr-CH" dirty="0" err="1"/>
              <a:t>with</a:t>
            </a:r>
            <a:r>
              <a:rPr lang="fr-CH" dirty="0"/>
              <a:t> </a:t>
            </a:r>
            <a:r>
              <a:rPr lang="fr-CH" dirty="0" err="1"/>
              <a:t>annotated</a:t>
            </a:r>
            <a:r>
              <a:rPr lang="fr-CH" dirty="0"/>
              <a:t> data of </a:t>
            </a:r>
            <a:r>
              <a:rPr lang="fr-CH" dirty="0" err="1"/>
              <a:t>target</a:t>
            </a:r>
            <a:r>
              <a:rPr lang="fr-CH" dirty="0"/>
              <a:t> </a:t>
            </a:r>
            <a:r>
              <a:rPr lang="fr-CH" dirty="0" err="1"/>
              <a:t>language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61</a:t>
            </a:fld>
            <a:endParaRPr lang="fr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1" y="1527572"/>
            <a:ext cx="8304153" cy="204544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87624" y="3212976"/>
            <a:ext cx="7128792" cy="288032"/>
          </a:xfrm>
          <a:prstGeom prst="rect">
            <a:avLst/>
          </a:prstGeom>
          <a:solidFill>
            <a:schemeClr val="accent3">
              <a:alpha val="33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3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Duong et al. 2013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model of Das &amp; </a:t>
            </a:r>
            <a:r>
              <a:rPr lang="en-US" dirty="0" err="1"/>
              <a:t>Petrov</a:t>
            </a:r>
            <a:r>
              <a:rPr lang="en-US" dirty="0"/>
              <a:t> is unnecessarily complicated</a:t>
            </a:r>
          </a:p>
          <a:p>
            <a:r>
              <a:rPr lang="fr-CH" dirty="0" err="1"/>
              <a:t>Better</a:t>
            </a:r>
            <a:r>
              <a:rPr lang="fr-CH" dirty="0"/>
              <a:t> </a:t>
            </a:r>
            <a:r>
              <a:rPr lang="fr-CH" dirty="0" err="1"/>
              <a:t>results</a:t>
            </a:r>
            <a:r>
              <a:rPr lang="fr-CH" dirty="0"/>
              <a:t> </a:t>
            </a:r>
            <a:r>
              <a:rPr lang="fr-CH" dirty="0" err="1"/>
              <a:t>can</a:t>
            </a:r>
            <a:r>
              <a:rPr lang="fr-CH" dirty="0"/>
              <a:t> </a:t>
            </a:r>
            <a:r>
              <a:rPr lang="fr-CH" dirty="0" err="1"/>
              <a:t>be</a:t>
            </a:r>
            <a:r>
              <a:rPr lang="fr-CH" dirty="0"/>
              <a:t> </a:t>
            </a:r>
            <a:r>
              <a:rPr lang="fr-CH" dirty="0" err="1"/>
              <a:t>obtained</a:t>
            </a:r>
            <a:r>
              <a:rPr lang="fr-CH" dirty="0"/>
              <a:t> </a:t>
            </a:r>
            <a:r>
              <a:rPr lang="fr-CH" dirty="0" err="1"/>
              <a:t>with</a:t>
            </a:r>
            <a:r>
              <a:rPr lang="fr-CH" dirty="0"/>
              <a:t> a </a:t>
            </a:r>
            <a:r>
              <a:rPr lang="fr-CH" dirty="0" err="1"/>
              <a:t>simpler</a:t>
            </a:r>
            <a:r>
              <a:rPr lang="fr-CH" dirty="0"/>
              <a:t> </a:t>
            </a:r>
            <a:r>
              <a:rPr lang="fr-CH" dirty="0" err="1"/>
              <a:t>approach</a:t>
            </a:r>
            <a:r>
              <a:rPr lang="fr-CH" dirty="0"/>
              <a:t>:</a:t>
            </a:r>
            <a:endParaRPr lang="en-US" dirty="0"/>
          </a:p>
          <a:p>
            <a:pPr marL="868680" lvl="1" indent="-457200">
              <a:buFont typeface="+mj-lt"/>
              <a:buAutoNum type="arabicPeriod"/>
            </a:pPr>
            <a:r>
              <a:rPr lang="en-US" dirty="0"/>
              <a:t>Train a target language tagger using projected data (like Y&amp;N) </a:t>
            </a:r>
          </a:p>
          <a:p>
            <a:pPr marL="868680" lvl="1" indent="-457200">
              <a:buFont typeface="+mj-lt"/>
              <a:buAutoNum type="arabicPeriod"/>
            </a:pPr>
            <a:r>
              <a:rPr lang="fr-CH" dirty="0" err="1"/>
              <a:t>Improve</a:t>
            </a:r>
            <a:r>
              <a:rPr lang="fr-CH" dirty="0"/>
              <a:t> the tagger by self-training and </a:t>
            </a:r>
            <a:r>
              <a:rPr lang="fr-CH" dirty="0" err="1"/>
              <a:t>revision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Projection – only with a small part of the parallel corpus:</a:t>
            </a:r>
          </a:p>
          <a:p>
            <a:pPr lvl="1"/>
            <a:r>
              <a:rPr lang="fr-CH" dirty="0" err="1"/>
              <a:t>Annotate</a:t>
            </a:r>
            <a:r>
              <a:rPr lang="fr-CH" dirty="0"/>
              <a:t> source </a:t>
            </a:r>
            <a:r>
              <a:rPr lang="fr-CH" dirty="0" err="1"/>
              <a:t>side</a:t>
            </a:r>
            <a:endParaRPr lang="en-US" dirty="0"/>
          </a:p>
          <a:p>
            <a:pPr lvl="1"/>
            <a:r>
              <a:rPr lang="en-US" dirty="0"/>
              <a:t>Align corpus</a:t>
            </a:r>
          </a:p>
          <a:p>
            <a:pPr lvl="1"/>
            <a:r>
              <a:rPr lang="en-US" dirty="0"/>
              <a:t>Project tags onto target side</a:t>
            </a:r>
          </a:p>
          <a:p>
            <a:pPr lvl="2"/>
            <a:r>
              <a:rPr lang="en-US" dirty="0"/>
              <a:t>Only use 1-1 alignment links</a:t>
            </a:r>
          </a:p>
          <a:p>
            <a:pPr lvl="2"/>
            <a:r>
              <a:rPr lang="en-US" dirty="0"/>
              <a:t>High precision, but many words remain untagged</a:t>
            </a:r>
          </a:p>
          <a:p>
            <a:pPr lvl="1"/>
            <a:r>
              <a:rPr lang="en-US" dirty="0"/>
              <a:t>Estimate emission and transition probabilities separately</a:t>
            </a:r>
          </a:p>
          <a:p>
            <a:pPr lvl="2"/>
            <a:r>
              <a:rPr lang="en-US" dirty="0"/>
              <a:t>Estimate transition probabilities only on the “best” sentences</a:t>
            </a:r>
            <a:br>
              <a:rPr lang="en-US" dirty="0"/>
            </a:br>
            <a:r>
              <a:rPr lang="en-US" dirty="0"/>
              <a:t>(&lt; 10% untagged words, &gt; 4 words long)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62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2978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Duong et al. 2013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Step 3:</a:t>
            </a:r>
          </a:p>
          <a:p>
            <a:pPr lvl="1"/>
            <a:r>
              <a:rPr lang="en-US" i="1" dirty="0" err="1"/>
              <a:t>ws</a:t>
            </a:r>
            <a:r>
              <a:rPr lang="en-US" i="1" baseline="-25000" dirty="0" err="1"/>
              <a:t>i</a:t>
            </a:r>
            <a:r>
              <a:rPr lang="en-US" i="1" dirty="0"/>
              <a:t>, </a:t>
            </a:r>
            <a:r>
              <a:rPr lang="en-US" i="1" dirty="0" err="1"/>
              <a:t>ts</a:t>
            </a:r>
            <a:r>
              <a:rPr lang="en-US" i="1" baseline="-25000" dirty="0" err="1"/>
              <a:t>i</a:t>
            </a:r>
            <a:r>
              <a:rPr lang="en-US" dirty="0"/>
              <a:t>: source language word and tag</a:t>
            </a:r>
          </a:p>
          <a:p>
            <a:pPr lvl="1"/>
            <a:r>
              <a:rPr lang="en-US" i="1" dirty="0" err="1"/>
              <a:t>wt</a:t>
            </a:r>
            <a:r>
              <a:rPr lang="en-US" i="1" baseline="-25000" dirty="0" err="1"/>
              <a:t>j</a:t>
            </a:r>
            <a:r>
              <a:rPr lang="en-US" i="1" dirty="0"/>
              <a:t>, </a:t>
            </a:r>
            <a:r>
              <a:rPr lang="en-US" i="1" dirty="0" err="1"/>
              <a:t>tt</a:t>
            </a:r>
            <a:r>
              <a:rPr lang="en-US" i="1" baseline="-25000" dirty="0" err="1"/>
              <a:t>j</a:t>
            </a:r>
            <a:r>
              <a:rPr lang="en-US" dirty="0"/>
              <a:t>: target language source and tag</a:t>
            </a:r>
          </a:p>
          <a:p>
            <a:pPr lvl="1"/>
            <a:r>
              <a:rPr lang="en-US" dirty="0"/>
              <a:t>If </a:t>
            </a:r>
            <a:r>
              <a:rPr lang="en-US" i="1" dirty="0" err="1"/>
              <a:t>ws</a:t>
            </a:r>
            <a:r>
              <a:rPr lang="en-US" i="1" baseline="-25000" dirty="0" err="1"/>
              <a:t>i</a:t>
            </a:r>
            <a:r>
              <a:rPr lang="en-US" i="1" dirty="0"/>
              <a:t> </a:t>
            </a:r>
            <a:r>
              <a:rPr lang="en-US" dirty="0"/>
              <a:t>is aligned with </a:t>
            </a:r>
            <a:r>
              <a:rPr lang="en-US" i="1" dirty="0" err="1"/>
              <a:t>wt</a:t>
            </a:r>
            <a:r>
              <a:rPr lang="en-US" i="1" baseline="-25000" dirty="0" err="1"/>
              <a:t>j</a:t>
            </a:r>
            <a:r>
              <a:rPr lang="en-US" dirty="0"/>
              <a:t> but </a:t>
            </a:r>
            <a:r>
              <a:rPr lang="en-US" i="1" dirty="0" err="1"/>
              <a:t>ts</a:t>
            </a:r>
            <a:r>
              <a:rPr lang="en-US" i="1" baseline="-25000" dirty="0" err="1"/>
              <a:t>i</a:t>
            </a:r>
            <a:r>
              <a:rPr lang="en-US" i="1" dirty="0"/>
              <a:t> ≠ </a:t>
            </a:r>
            <a:r>
              <a:rPr lang="en-US" i="1" dirty="0" err="1"/>
              <a:t>tt</a:t>
            </a:r>
            <a:r>
              <a:rPr lang="en-US" i="1" baseline="-25000" dirty="0" err="1"/>
              <a:t>j</a:t>
            </a:r>
            <a:r>
              <a:rPr lang="en-US" dirty="0"/>
              <a:t>, then </a:t>
            </a:r>
            <a:r>
              <a:rPr lang="en-US" i="1" dirty="0" err="1"/>
              <a:t>tt</a:t>
            </a:r>
            <a:r>
              <a:rPr lang="en-US" i="1" baseline="-25000" dirty="0" err="1"/>
              <a:t>j</a:t>
            </a:r>
            <a:r>
              <a:rPr lang="en-US" i="1" dirty="0"/>
              <a:t> ← </a:t>
            </a:r>
            <a:r>
              <a:rPr lang="en-US" i="1" dirty="0" err="1"/>
              <a:t>ts</a:t>
            </a:r>
            <a:r>
              <a:rPr lang="en-US" i="1" baseline="-25000" dirty="0" err="1"/>
              <a:t>i</a:t>
            </a:r>
            <a:endParaRPr lang="en-US" i="1" baseline="-2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63</a:t>
            </a:fld>
            <a:endParaRPr lang="fr-C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412776"/>
            <a:ext cx="5184576" cy="34255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83437" y="1564004"/>
            <a:ext cx="2181761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Now, we use the rest of the parallel corpus…</a:t>
            </a:r>
          </a:p>
        </p:txBody>
      </p:sp>
    </p:spTree>
    <p:extLst>
      <p:ext uri="{BB962C8B-B14F-4D97-AF65-F5344CB8AC3E}">
        <p14:creationId xmlns:p14="http://schemas.microsoft.com/office/powerpoint/2010/main" val="322310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Duong et al. 2013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64</a:t>
            </a:fld>
            <a:endParaRPr lang="fr-C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060848"/>
            <a:ext cx="8118902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9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000" dirty="0"/>
              <a:t>If all </a:t>
            </a:r>
            <a:r>
              <a:rPr lang="fr-CH" sz="4000" dirty="0" err="1"/>
              <a:t>you</a:t>
            </a:r>
            <a:r>
              <a:rPr lang="fr-CH" sz="4000" dirty="0"/>
              <a:t> have </a:t>
            </a:r>
            <a:r>
              <a:rPr lang="fr-CH" sz="4000" dirty="0" err="1"/>
              <a:t>is</a:t>
            </a:r>
            <a:r>
              <a:rPr lang="fr-CH" sz="4000" dirty="0"/>
              <a:t> a bit of the Bible…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Ž. </a:t>
            </a:r>
            <a:r>
              <a:rPr lang="en-US" dirty="0" err="1"/>
              <a:t>Agić</a:t>
            </a:r>
            <a:r>
              <a:rPr lang="en-US" dirty="0"/>
              <a:t>, D. </a:t>
            </a:r>
            <a:r>
              <a:rPr lang="en-US" dirty="0" err="1"/>
              <a:t>Hovy</a:t>
            </a:r>
            <a:r>
              <a:rPr lang="en-US" dirty="0"/>
              <a:t>, A. </a:t>
            </a:r>
            <a:r>
              <a:rPr lang="en-US" dirty="0" err="1"/>
              <a:t>Søgaard</a:t>
            </a:r>
            <a:r>
              <a:rPr lang="en-US" dirty="0"/>
              <a:t> (2015): </a:t>
            </a:r>
            <a:r>
              <a:rPr lang="en-US" i="1" dirty="0"/>
              <a:t>If all you have is a bit of the Bible: Learning POS taggers for truly low-resource </a:t>
            </a:r>
            <a:r>
              <a:rPr lang="en-US" i="1"/>
              <a:t>languages</a:t>
            </a:r>
            <a:r>
              <a:rPr lang="en-US" i="1" smtClean="0"/>
              <a:t>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65</a:t>
            </a:fld>
            <a:endParaRPr lang="fr-C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6" t="9371" b="10120"/>
          <a:stretch/>
        </p:blipFill>
        <p:spPr>
          <a:xfrm>
            <a:off x="1017917" y="3347050"/>
            <a:ext cx="5253487" cy="30882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57950" y="4554747"/>
            <a:ext cx="2386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>
                <a:solidFill>
                  <a:schemeClr val="bg1">
                    <a:lumMod val="50000"/>
                  </a:schemeClr>
                </a:solidFill>
              </a:rPr>
              <a:t>http://www.domnik.net/photos/kuvia/000/big/006/51-kampinkappeli.jpg</a:t>
            </a:r>
          </a:p>
        </p:txBody>
      </p:sp>
    </p:spTree>
    <p:extLst>
      <p:ext uri="{BB962C8B-B14F-4D97-AF65-F5344CB8AC3E}">
        <p14:creationId xmlns:p14="http://schemas.microsoft.com/office/powerpoint/2010/main" val="136059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000" dirty="0"/>
              <a:t>If all </a:t>
            </a:r>
            <a:r>
              <a:rPr lang="fr-CH" sz="4000" dirty="0" err="1"/>
              <a:t>you</a:t>
            </a:r>
            <a:r>
              <a:rPr lang="fr-CH" sz="4000" dirty="0"/>
              <a:t> have </a:t>
            </a:r>
            <a:r>
              <a:rPr lang="fr-CH" sz="4000" dirty="0" err="1"/>
              <a:t>is</a:t>
            </a:r>
            <a:r>
              <a:rPr lang="fr-CH" sz="4000" dirty="0"/>
              <a:t> a bit of the Bible…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Ž. </a:t>
            </a:r>
            <a:r>
              <a:rPr lang="en-US" dirty="0" err="1"/>
              <a:t>Agić</a:t>
            </a:r>
            <a:r>
              <a:rPr lang="en-US" dirty="0"/>
              <a:t>, D. </a:t>
            </a:r>
            <a:r>
              <a:rPr lang="en-US" dirty="0" err="1"/>
              <a:t>Hovy</a:t>
            </a:r>
            <a:r>
              <a:rPr lang="en-US" dirty="0"/>
              <a:t>, A. </a:t>
            </a:r>
            <a:r>
              <a:rPr lang="en-US" dirty="0" err="1"/>
              <a:t>Søgaard</a:t>
            </a:r>
            <a:r>
              <a:rPr lang="en-US" dirty="0"/>
              <a:t> (2015): </a:t>
            </a:r>
            <a:r>
              <a:rPr lang="en-US" i="1" dirty="0"/>
              <a:t>If all you have is a bit of the Bible: Learning POS taggers for truly low-resource </a:t>
            </a:r>
            <a:r>
              <a:rPr lang="en-US" i="1"/>
              <a:t>languages</a:t>
            </a:r>
            <a:r>
              <a:rPr lang="en-US" i="1" smtClean="0"/>
              <a:t>.</a:t>
            </a:r>
            <a:endParaRPr lang="en-US" i="1" dirty="0"/>
          </a:p>
          <a:p>
            <a:r>
              <a:rPr lang="fr-CH" dirty="0"/>
              <a:t>Motivation: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66</a:t>
            </a:fld>
            <a:endParaRPr lang="fr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98" y="3551663"/>
            <a:ext cx="6593277" cy="289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6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000" dirty="0"/>
              <a:t>If all </a:t>
            </a:r>
            <a:r>
              <a:rPr lang="fr-CH" sz="4000" dirty="0" err="1"/>
              <a:t>you</a:t>
            </a:r>
            <a:r>
              <a:rPr lang="fr-CH" sz="4000" dirty="0"/>
              <a:t> have </a:t>
            </a:r>
            <a:r>
              <a:rPr lang="fr-CH" sz="4000" dirty="0" err="1"/>
              <a:t>is</a:t>
            </a:r>
            <a:r>
              <a:rPr lang="fr-CH" sz="4000" dirty="0"/>
              <a:t> a bit of the Bible…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CH" dirty="0"/>
              <a:t>Translations of parts of the Bible </a:t>
            </a:r>
            <a:r>
              <a:rPr lang="fr-CH" dirty="0" err="1"/>
              <a:t>exist</a:t>
            </a:r>
            <a:r>
              <a:rPr lang="fr-CH" dirty="0"/>
              <a:t> for a </a:t>
            </a:r>
            <a:r>
              <a:rPr lang="fr-CH" dirty="0" err="1"/>
              <a:t>huge</a:t>
            </a:r>
            <a:r>
              <a:rPr lang="fr-CH" dirty="0"/>
              <a:t> </a:t>
            </a:r>
            <a:r>
              <a:rPr lang="fr-CH" dirty="0" err="1"/>
              <a:t>number</a:t>
            </a:r>
            <a:r>
              <a:rPr lang="fr-CH" dirty="0"/>
              <a:t> of </a:t>
            </a:r>
            <a:r>
              <a:rPr lang="fr-CH" dirty="0" err="1"/>
              <a:t>languages</a:t>
            </a:r>
            <a:r>
              <a:rPr lang="fr-CH" dirty="0"/>
              <a:t>:</a:t>
            </a:r>
          </a:p>
          <a:p>
            <a:pPr lvl="1"/>
            <a:r>
              <a:rPr lang="fr-CH" dirty="0"/>
              <a:t>Edinburgh Bible </a:t>
            </a:r>
            <a:r>
              <a:rPr lang="fr-CH" dirty="0" err="1"/>
              <a:t>parallel</a:t>
            </a:r>
            <a:r>
              <a:rPr lang="fr-CH" dirty="0"/>
              <a:t> corpus: 100 </a:t>
            </a:r>
            <a:r>
              <a:rPr lang="fr-CH" dirty="0" err="1"/>
              <a:t>languages</a:t>
            </a:r>
            <a:r>
              <a:rPr lang="fr-CH" dirty="0"/>
              <a:t> [</a:t>
            </a:r>
            <a:r>
              <a:rPr lang="fr-CH" dirty="0" err="1"/>
              <a:t>used</a:t>
            </a:r>
            <a:r>
              <a:rPr lang="fr-CH" dirty="0"/>
              <a:t> </a:t>
            </a:r>
            <a:r>
              <a:rPr lang="fr-CH" dirty="0" err="1"/>
              <a:t>here</a:t>
            </a:r>
            <a:r>
              <a:rPr lang="fr-CH" dirty="0"/>
              <a:t>]</a:t>
            </a:r>
            <a:br>
              <a:rPr lang="fr-CH" dirty="0"/>
            </a:br>
            <a:r>
              <a:rPr lang="fr-CH" dirty="0">
                <a:hlinkClick r:id="rId2"/>
              </a:rPr>
              <a:t>http://homepages.inf.ed.ac.uk/s0787820/bible/</a:t>
            </a:r>
            <a:r>
              <a:rPr lang="fr-CH" dirty="0"/>
              <a:t> </a:t>
            </a:r>
          </a:p>
          <a:p>
            <a:pPr lvl="1"/>
            <a:r>
              <a:rPr lang="fr-CH" dirty="0" err="1"/>
              <a:t>Parallel</a:t>
            </a:r>
            <a:r>
              <a:rPr lang="fr-CH" dirty="0"/>
              <a:t> bible corpus: 1169 </a:t>
            </a:r>
            <a:r>
              <a:rPr lang="fr-CH" dirty="0" err="1"/>
              <a:t>languages</a:t>
            </a:r>
            <a:r>
              <a:rPr lang="fr-CH" dirty="0"/>
              <a:t>/</a:t>
            </a:r>
            <a:r>
              <a:rPr lang="fr-CH" dirty="0" err="1"/>
              <a:t>varieties</a:t>
            </a:r>
            <a:r>
              <a:rPr lang="fr-CH" dirty="0"/>
              <a:t/>
            </a:r>
            <a:br>
              <a:rPr lang="fr-CH" dirty="0"/>
            </a:br>
            <a:r>
              <a:rPr lang="fr-CH" dirty="0">
                <a:hlinkClick r:id="rId3"/>
              </a:rPr>
              <a:t>http://paralleltext.info/data/</a:t>
            </a:r>
            <a:r>
              <a:rPr lang="fr-CH" dirty="0"/>
              <a:t> </a:t>
            </a:r>
          </a:p>
          <a:p>
            <a:pPr lvl="1"/>
            <a:r>
              <a:rPr lang="fr-CH" dirty="0"/>
              <a:t>Web sources: 1646 </a:t>
            </a:r>
            <a:r>
              <a:rPr lang="fr-CH" dirty="0" err="1"/>
              <a:t>languages</a:t>
            </a:r>
            <a:r>
              <a:rPr lang="fr-CH" dirty="0"/>
              <a:t/>
            </a:r>
            <a:br>
              <a:rPr lang="fr-CH" dirty="0"/>
            </a:br>
            <a:r>
              <a:rPr lang="fr-CH" dirty="0">
                <a:hlinkClick r:id="rId4"/>
              </a:rPr>
              <a:t>http://www.bible.is</a:t>
            </a:r>
            <a:r>
              <a:rPr lang="fr-CH">
                <a:hlinkClick r:id="rId4"/>
              </a:rPr>
              <a:t>/</a:t>
            </a:r>
            <a:r>
              <a:rPr lang="fr-CH"/>
              <a:t> </a:t>
            </a:r>
            <a:endParaRPr lang="fr-CH" dirty="0"/>
          </a:p>
          <a:p>
            <a:r>
              <a:rPr lang="fr-CH" dirty="0"/>
              <a:t>Sentence </a:t>
            </a:r>
            <a:r>
              <a:rPr lang="fr-CH" dirty="0" err="1"/>
              <a:t>alignments</a:t>
            </a:r>
            <a:r>
              <a:rPr lang="fr-CH" dirty="0"/>
              <a:t> are </a:t>
            </a:r>
            <a:r>
              <a:rPr lang="fr-CH" dirty="0" err="1"/>
              <a:t>easy</a:t>
            </a:r>
            <a:r>
              <a:rPr lang="fr-CH" dirty="0"/>
              <a:t> to </a:t>
            </a:r>
            <a:r>
              <a:rPr lang="fr-CH" dirty="0" err="1"/>
              <a:t>obtain</a:t>
            </a:r>
            <a:r>
              <a:rPr lang="fr-CH" dirty="0"/>
              <a:t>: </a:t>
            </a:r>
            <a:r>
              <a:rPr lang="fr-CH"/>
              <a:t>verse </a:t>
            </a:r>
            <a:r>
              <a:rPr lang="fr-CH" smtClean="0"/>
              <a:t>IDs</a:t>
            </a:r>
            <a:endParaRPr lang="fr-CH" dirty="0"/>
          </a:p>
          <a:p>
            <a:r>
              <a:rPr lang="fr-CH" dirty="0"/>
              <a:t>Split </a:t>
            </a:r>
            <a:r>
              <a:rPr lang="fr-CH" dirty="0" err="1"/>
              <a:t>into</a:t>
            </a:r>
            <a:r>
              <a:rPr lang="fr-CH" dirty="0"/>
              <a:t> </a:t>
            </a:r>
            <a:r>
              <a:rPr lang="fr-CH" i="1" dirty="0"/>
              <a:t>k</a:t>
            </a:r>
            <a:r>
              <a:rPr lang="fr-CH" dirty="0"/>
              <a:t> high-</a:t>
            </a:r>
            <a:r>
              <a:rPr lang="fr-CH" dirty="0" err="1"/>
              <a:t>resource</a:t>
            </a:r>
            <a:r>
              <a:rPr lang="fr-CH" dirty="0"/>
              <a:t> </a:t>
            </a:r>
            <a:r>
              <a:rPr lang="fr-CH" dirty="0" err="1"/>
              <a:t>languages</a:t>
            </a:r>
            <a:r>
              <a:rPr lang="fr-CH" dirty="0"/>
              <a:t> and </a:t>
            </a:r>
            <a:r>
              <a:rPr lang="fr-CH" i="1" dirty="0"/>
              <a:t>m</a:t>
            </a:r>
            <a:r>
              <a:rPr lang="fr-CH" dirty="0"/>
              <a:t> </a:t>
            </a:r>
            <a:r>
              <a:rPr lang="fr-CH" dirty="0" err="1"/>
              <a:t>low-resource</a:t>
            </a:r>
            <a:r>
              <a:rPr lang="fr-CH" dirty="0"/>
              <a:t> </a:t>
            </a:r>
            <a:r>
              <a:rPr lang="fr-CH" dirty="0" err="1"/>
              <a:t>languages</a:t>
            </a:r>
            <a:r>
              <a:rPr lang="fr-CH" dirty="0"/>
              <a:t>, </a:t>
            </a:r>
            <a:r>
              <a:rPr lang="fr-CH" dirty="0" err="1"/>
              <a:t>project</a:t>
            </a:r>
            <a:r>
              <a:rPr lang="fr-CH" dirty="0"/>
              <a:t> </a:t>
            </a:r>
            <a:r>
              <a:rPr lang="fr-CH" dirty="0" err="1"/>
              <a:t>from</a:t>
            </a:r>
            <a:r>
              <a:rPr lang="fr-CH" dirty="0"/>
              <a:t> all </a:t>
            </a:r>
            <a:r>
              <a:rPr lang="fr-CH" i="1" dirty="0"/>
              <a:t>k</a:t>
            </a:r>
            <a:r>
              <a:rPr lang="fr-CH" dirty="0"/>
              <a:t> to </a:t>
            </a:r>
            <a:r>
              <a:rPr lang="fr-CH"/>
              <a:t>all </a:t>
            </a:r>
            <a:r>
              <a:rPr lang="fr-CH" i="1" smtClean="0"/>
              <a:t>m</a:t>
            </a:r>
            <a:r>
              <a:rPr lang="fr-CH" smtClean="0"/>
              <a:t>:</a:t>
            </a:r>
            <a:br>
              <a:rPr lang="fr-CH" smtClean="0"/>
            </a:br>
            <a:r>
              <a:rPr lang="fr-CH" smtClean="0">
                <a:latin typeface="+mj-lt"/>
              </a:rPr>
              <a:t>multi-source projection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67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7925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000" dirty="0"/>
              <a:t>If all </a:t>
            </a:r>
            <a:r>
              <a:rPr lang="fr-CH" sz="4000" dirty="0" err="1"/>
              <a:t>you</a:t>
            </a:r>
            <a:r>
              <a:rPr lang="fr-CH" sz="4000" dirty="0"/>
              <a:t> have </a:t>
            </a:r>
            <a:r>
              <a:rPr lang="fr-CH" sz="4000" dirty="0" err="1"/>
              <a:t>is</a:t>
            </a:r>
            <a:r>
              <a:rPr lang="fr-CH" sz="4000" dirty="0"/>
              <a:t> a bit of the Bible…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68</a:t>
            </a:fld>
            <a:endParaRPr lang="fr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534" y="1268760"/>
            <a:ext cx="4445660" cy="554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49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000" dirty="0"/>
              <a:t>If all </a:t>
            </a:r>
            <a:r>
              <a:rPr lang="fr-CH" sz="4000" dirty="0" err="1"/>
              <a:t>you</a:t>
            </a:r>
            <a:r>
              <a:rPr lang="fr-CH" sz="4000" dirty="0"/>
              <a:t> have </a:t>
            </a:r>
            <a:r>
              <a:rPr lang="fr-CH" sz="4000" dirty="0" err="1"/>
              <a:t>is</a:t>
            </a:r>
            <a:r>
              <a:rPr lang="fr-CH" sz="4000" dirty="0"/>
              <a:t> a bit of the Bible…</a:t>
            </a:r>
            <a:endParaRPr lang="en-US" sz="4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CH" dirty="0" err="1"/>
              <a:t>Iterative</a:t>
            </a:r>
            <a:r>
              <a:rPr lang="fr-CH" dirty="0"/>
              <a:t> </a:t>
            </a:r>
            <a:r>
              <a:rPr lang="fr-CH" dirty="0" err="1"/>
              <a:t>process</a:t>
            </a:r>
            <a:r>
              <a:rPr lang="fr-CH" dirty="0"/>
              <a:t>:</a:t>
            </a:r>
          </a:p>
          <a:p>
            <a:pPr marL="868680" lvl="1" indent="-457200">
              <a:buFont typeface="+mj-lt"/>
              <a:buAutoNum type="arabicPeriod"/>
            </a:pPr>
            <a:r>
              <a:rPr lang="fr-CH" dirty="0"/>
              <a:t>Tag the </a:t>
            </a:r>
            <a:r>
              <a:rPr lang="fr-CH" i="1" dirty="0"/>
              <a:t>k</a:t>
            </a:r>
            <a:r>
              <a:rPr lang="fr-CH" dirty="0"/>
              <a:t> high-</a:t>
            </a:r>
            <a:r>
              <a:rPr lang="fr-CH" dirty="0" err="1"/>
              <a:t>resource</a:t>
            </a:r>
            <a:r>
              <a:rPr lang="fr-CH" dirty="0"/>
              <a:t> </a:t>
            </a:r>
            <a:r>
              <a:rPr lang="fr-CH" dirty="0" err="1"/>
              <a:t>language</a:t>
            </a:r>
            <a:r>
              <a:rPr lang="fr-CH" dirty="0"/>
              <a:t> Bibles.</a:t>
            </a:r>
            <a:br>
              <a:rPr lang="fr-CH" dirty="0"/>
            </a:br>
            <a:r>
              <a:rPr lang="fr-CH" dirty="0"/>
              <a:t>Project tags </a:t>
            </a:r>
            <a:r>
              <a:rPr lang="fr-CH" dirty="0" err="1"/>
              <a:t>from</a:t>
            </a:r>
            <a:r>
              <a:rPr lang="fr-CH" dirty="0"/>
              <a:t> </a:t>
            </a:r>
            <a:r>
              <a:rPr lang="fr-CH" i="1" dirty="0"/>
              <a:t>k</a:t>
            </a:r>
            <a:r>
              <a:rPr lang="fr-CH" dirty="0"/>
              <a:t> </a:t>
            </a:r>
            <a:r>
              <a:rPr lang="fr-CH" dirty="0" err="1"/>
              <a:t>languages</a:t>
            </a:r>
            <a:r>
              <a:rPr lang="fr-CH" dirty="0"/>
              <a:t> to </a:t>
            </a:r>
            <a:r>
              <a:rPr lang="fr-CH" i="1" dirty="0"/>
              <a:t>m</a:t>
            </a:r>
            <a:r>
              <a:rPr lang="fr-CH" dirty="0"/>
              <a:t> </a:t>
            </a:r>
            <a:r>
              <a:rPr lang="fr-CH" dirty="0" err="1"/>
              <a:t>languages</a:t>
            </a:r>
            <a:r>
              <a:rPr lang="fr-CH" dirty="0"/>
              <a:t>.</a:t>
            </a:r>
            <a:br>
              <a:rPr lang="fr-CH" dirty="0"/>
            </a:br>
            <a:r>
              <a:rPr lang="fr-CH" dirty="0" err="1"/>
              <a:t>Choose</a:t>
            </a:r>
            <a:r>
              <a:rPr lang="fr-CH" dirty="0"/>
              <a:t> tags by </a:t>
            </a:r>
            <a:r>
              <a:rPr lang="fr-CH" dirty="0" err="1"/>
              <a:t>majority</a:t>
            </a:r>
            <a:r>
              <a:rPr lang="fr-CH" dirty="0"/>
              <a:t> </a:t>
            </a:r>
            <a:r>
              <a:rPr lang="fr-CH" dirty="0" err="1"/>
              <a:t>voting</a:t>
            </a:r>
            <a:r>
              <a:rPr lang="fr-CH" dirty="0"/>
              <a:t>.</a:t>
            </a:r>
          </a:p>
          <a:p>
            <a:pPr marL="868680" lvl="1" indent="-457200">
              <a:buFont typeface="+mj-lt"/>
              <a:buAutoNum type="arabicPeriod"/>
            </a:pPr>
            <a:r>
              <a:rPr lang="fr-CH" dirty="0"/>
              <a:t>Train taggers for </a:t>
            </a:r>
            <a:r>
              <a:rPr lang="fr-CH" i="1" dirty="0"/>
              <a:t>m</a:t>
            </a:r>
            <a:r>
              <a:rPr lang="fr-CH" dirty="0"/>
              <a:t> </a:t>
            </a:r>
            <a:r>
              <a:rPr lang="fr-CH" dirty="0" err="1"/>
              <a:t>low-resource</a:t>
            </a:r>
            <a:r>
              <a:rPr lang="fr-CH" dirty="0"/>
              <a:t> </a:t>
            </a:r>
            <a:r>
              <a:rPr lang="fr-CH" dirty="0" err="1"/>
              <a:t>languages</a:t>
            </a:r>
            <a:r>
              <a:rPr lang="fr-CH" dirty="0"/>
              <a:t> </a:t>
            </a:r>
            <a:r>
              <a:rPr lang="fr-CH" dirty="0" err="1"/>
              <a:t>using</a:t>
            </a:r>
            <a:r>
              <a:rPr lang="fr-CH" dirty="0"/>
              <a:t> the </a:t>
            </a:r>
            <a:r>
              <a:rPr lang="fr-CH" dirty="0" err="1"/>
              <a:t>projected</a:t>
            </a:r>
            <a:r>
              <a:rPr lang="fr-CH" dirty="0"/>
              <a:t> data and tag the </a:t>
            </a:r>
            <a:r>
              <a:rPr lang="fr-CH" i="1" dirty="0"/>
              <a:t>m</a:t>
            </a:r>
            <a:r>
              <a:rPr lang="fr-CH" dirty="0"/>
              <a:t> </a:t>
            </a:r>
            <a:r>
              <a:rPr lang="fr-CH" dirty="0" err="1"/>
              <a:t>low-resource</a:t>
            </a:r>
            <a:r>
              <a:rPr lang="fr-CH" dirty="0"/>
              <a:t> </a:t>
            </a:r>
            <a:r>
              <a:rPr lang="fr-CH" dirty="0" err="1"/>
              <a:t>languages</a:t>
            </a:r>
            <a:r>
              <a:rPr lang="fr-CH" dirty="0"/>
              <a:t> (self-training).</a:t>
            </a:r>
            <a:br>
              <a:rPr lang="fr-CH" dirty="0"/>
            </a:br>
            <a:r>
              <a:rPr lang="fr-CH" dirty="0"/>
              <a:t>Project tags </a:t>
            </a:r>
            <a:r>
              <a:rPr lang="fr-CH" dirty="0" err="1"/>
              <a:t>from</a:t>
            </a:r>
            <a:r>
              <a:rPr lang="fr-CH" dirty="0"/>
              <a:t> </a:t>
            </a:r>
            <a:r>
              <a:rPr lang="fr-CH" i="1" dirty="0"/>
              <a:t>(</a:t>
            </a:r>
            <a:r>
              <a:rPr lang="fr-CH" i="1" dirty="0" err="1"/>
              <a:t>k+m</a:t>
            </a:r>
            <a:r>
              <a:rPr lang="fr-CH" i="1" dirty="0"/>
              <a:t>)-1 </a:t>
            </a:r>
            <a:r>
              <a:rPr lang="fr-CH" dirty="0"/>
              <a:t>to </a:t>
            </a:r>
            <a:r>
              <a:rPr lang="fr-CH" dirty="0" err="1"/>
              <a:t>other</a:t>
            </a:r>
            <a:r>
              <a:rPr lang="fr-CH" dirty="0"/>
              <a:t> </a:t>
            </a:r>
            <a:r>
              <a:rPr lang="fr-CH" i="1" dirty="0"/>
              <a:t>(</a:t>
            </a:r>
            <a:r>
              <a:rPr lang="fr-CH" i="1" dirty="0" err="1"/>
              <a:t>k+m</a:t>
            </a:r>
            <a:r>
              <a:rPr lang="fr-CH" i="1" dirty="0"/>
              <a:t>)-1 </a:t>
            </a:r>
            <a:r>
              <a:rPr lang="fr-CH" dirty="0" err="1"/>
              <a:t>languages</a:t>
            </a:r>
            <a:r>
              <a:rPr lang="fr-CH" dirty="0"/>
              <a:t>.</a:t>
            </a:r>
            <a:br>
              <a:rPr lang="fr-CH" dirty="0"/>
            </a:br>
            <a:r>
              <a:rPr lang="fr-CH" dirty="0" err="1"/>
              <a:t>Choose</a:t>
            </a:r>
            <a:r>
              <a:rPr lang="fr-CH" dirty="0"/>
              <a:t> tags by </a:t>
            </a:r>
            <a:r>
              <a:rPr lang="fr-CH" dirty="0" err="1"/>
              <a:t>majority</a:t>
            </a:r>
            <a:r>
              <a:rPr lang="fr-CH" dirty="0"/>
              <a:t> </a:t>
            </a:r>
            <a:r>
              <a:rPr lang="fr-CH" dirty="0" err="1"/>
              <a:t>voting</a:t>
            </a:r>
            <a:r>
              <a:rPr lang="fr-CH" dirty="0"/>
              <a:t>.</a:t>
            </a:r>
          </a:p>
          <a:p>
            <a:pPr marL="868680" lvl="1" indent="-457200">
              <a:buFont typeface="+mj-lt"/>
              <a:buAutoNum type="arabicPeriod"/>
            </a:pPr>
            <a:r>
              <a:rPr lang="fr-CH" dirty="0"/>
              <a:t>Train taggers for </a:t>
            </a:r>
            <a:r>
              <a:rPr lang="fr-CH" i="1" dirty="0" err="1"/>
              <a:t>k+m</a:t>
            </a:r>
            <a:r>
              <a:rPr lang="fr-CH" dirty="0"/>
              <a:t> </a:t>
            </a:r>
            <a:r>
              <a:rPr lang="fr-CH" dirty="0" err="1"/>
              <a:t>languages</a:t>
            </a:r>
            <a:r>
              <a:rPr lang="fr-CH" dirty="0"/>
              <a:t> </a:t>
            </a:r>
            <a:r>
              <a:rPr lang="fr-CH" dirty="0" err="1"/>
              <a:t>using</a:t>
            </a:r>
            <a:r>
              <a:rPr lang="fr-CH" dirty="0"/>
              <a:t> the </a:t>
            </a:r>
            <a:r>
              <a:rPr lang="fr-CH" dirty="0" err="1"/>
              <a:t>projected</a:t>
            </a:r>
            <a:r>
              <a:rPr lang="fr-CH" dirty="0"/>
              <a:t> </a:t>
            </a:r>
            <a:r>
              <a:rPr lang="fr-CH"/>
              <a:t>data</a:t>
            </a:r>
            <a:r>
              <a:rPr lang="fr-CH" smtClean="0"/>
              <a:t>.</a:t>
            </a:r>
          </a:p>
          <a:p>
            <a:pPr marL="0" indent="0">
              <a:buNone/>
            </a:pPr>
            <a:endParaRPr lang="fr-CH" smtClean="0"/>
          </a:p>
          <a:p>
            <a:r>
              <a:rPr lang="fr-CH" i="1" smtClean="0"/>
              <a:t>k</a:t>
            </a:r>
            <a:r>
              <a:rPr lang="fr-CH" smtClean="0"/>
              <a:t> </a:t>
            </a:r>
            <a:r>
              <a:rPr lang="fr-CH" dirty="0"/>
              <a:t>= 18 </a:t>
            </a:r>
            <a:r>
              <a:rPr lang="fr-CH" dirty="0" err="1"/>
              <a:t>languages</a:t>
            </a:r>
            <a:r>
              <a:rPr lang="fr-CH" dirty="0"/>
              <a:t>, </a:t>
            </a:r>
            <a:r>
              <a:rPr lang="fr-CH" i="1" dirty="0"/>
              <a:t>m</a:t>
            </a:r>
            <a:r>
              <a:rPr lang="fr-CH" dirty="0"/>
              <a:t> = </a:t>
            </a:r>
            <a:r>
              <a:rPr lang="fr-CH"/>
              <a:t>82 </a:t>
            </a:r>
            <a:r>
              <a:rPr lang="fr-CH" smtClean="0"/>
              <a:t>languages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69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136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Experiment 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Train a tagger with the ~100 annotated sentences:</a:t>
            </a:r>
          </a:p>
          <a:p>
            <a:endParaRPr lang="fr-CH" dirty="0"/>
          </a:p>
          <a:p>
            <a:endParaRPr lang="fr-CH" dirty="0" smtClean="0"/>
          </a:p>
          <a:p>
            <a:endParaRPr lang="fr-CH" dirty="0"/>
          </a:p>
          <a:p>
            <a:endParaRPr lang="fr-CH" dirty="0" smtClean="0"/>
          </a:p>
          <a:p>
            <a:endParaRPr lang="fr-CH" smtClean="0"/>
          </a:p>
          <a:p>
            <a:endParaRPr lang="fr-CH" smtClean="0"/>
          </a:p>
          <a:p>
            <a:endParaRPr lang="fr-CH" smtClean="0"/>
          </a:p>
          <a:p>
            <a:pPr marL="0" indent="0">
              <a:buNone/>
            </a:pPr>
            <a:endParaRPr lang="fr-CH" dirty="0"/>
          </a:p>
          <a:p>
            <a:r>
              <a:rPr lang="fr-CH" dirty="0" smtClean="0"/>
              <a:t>T = Total</a:t>
            </a:r>
            <a:br>
              <a:rPr lang="fr-CH" dirty="0" smtClean="0"/>
            </a:br>
            <a:r>
              <a:rPr lang="fr-CH" dirty="0" smtClean="0"/>
              <a:t>K = </a:t>
            </a:r>
            <a:r>
              <a:rPr lang="fr-CH" dirty="0" err="1" smtClean="0"/>
              <a:t>Known</a:t>
            </a:r>
            <a:r>
              <a:rPr lang="fr-CH" dirty="0" smtClean="0"/>
              <a:t> </a:t>
            </a:r>
            <a:r>
              <a:rPr lang="fr-CH" dirty="0" err="1" smtClean="0"/>
              <a:t>words</a:t>
            </a:r>
            <a:r>
              <a:rPr lang="fr-CH" dirty="0" smtClean="0"/>
              <a:t> (</a:t>
            </a:r>
            <a:r>
              <a:rPr lang="fr-CH" dirty="0" err="1" smtClean="0"/>
              <a:t>seen</a:t>
            </a:r>
            <a:r>
              <a:rPr lang="fr-CH" dirty="0" smtClean="0"/>
              <a:t> </a:t>
            </a:r>
            <a:r>
              <a:rPr lang="fr-CH" dirty="0" err="1" smtClean="0"/>
              <a:t>during</a:t>
            </a:r>
            <a:r>
              <a:rPr lang="fr-CH" dirty="0" smtClean="0"/>
              <a:t> training)</a:t>
            </a:r>
            <a:br>
              <a:rPr lang="fr-CH" dirty="0" smtClean="0"/>
            </a:br>
            <a:r>
              <a:rPr lang="fr-CH" dirty="0" smtClean="0"/>
              <a:t>U = </a:t>
            </a:r>
            <a:r>
              <a:rPr lang="fr-CH" dirty="0" err="1" smtClean="0"/>
              <a:t>Unknown</a:t>
            </a:r>
            <a:r>
              <a:rPr lang="fr-CH" dirty="0" smtClean="0"/>
              <a:t> </a:t>
            </a:r>
            <a:r>
              <a:rPr lang="fr-CH" dirty="0" err="1" smtClean="0"/>
              <a:t>words</a:t>
            </a:r>
            <a:r>
              <a:rPr lang="fr-CH" dirty="0" smtClean="0"/>
              <a:t> (not </a:t>
            </a:r>
            <a:r>
              <a:rPr lang="fr-CH" dirty="0" err="1" smtClean="0"/>
              <a:t>seen</a:t>
            </a:r>
            <a:r>
              <a:rPr lang="fr-CH" dirty="0" smtClean="0"/>
              <a:t> </a:t>
            </a:r>
            <a:r>
              <a:rPr lang="fr-CH" dirty="0" err="1" smtClean="0"/>
              <a:t>during</a:t>
            </a:r>
            <a:r>
              <a:rPr lang="fr-CH" dirty="0" smtClean="0"/>
              <a:t> training)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7</a:t>
            </a:fld>
            <a:endParaRPr lang="fr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20" y="2348880"/>
            <a:ext cx="7747272" cy="24482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95736" y="2852936"/>
            <a:ext cx="1152128" cy="288032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195736" y="3284984"/>
            <a:ext cx="1152128" cy="288032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195736" y="3789040"/>
            <a:ext cx="1152128" cy="288032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95736" y="4221088"/>
            <a:ext cx="1152128" cy="288032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46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000" dirty="0"/>
              <a:t>If all </a:t>
            </a:r>
            <a:r>
              <a:rPr lang="fr-CH" sz="4000" dirty="0" err="1"/>
              <a:t>you</a:t>
            </a:r>
            <a:r>
              <a:rPr lang="fr-CH" sz="4000" dirty="0"/>
              <a:t> have </a:t>
            </a:r>
            <a:r>
              <a:rPr lang="fr-CH" sz="4000" dirty="0" err="1"/>
              <a:t>is</a:t>
            </a:r>
            <a:r>
              <a:rPr lang="fr-CH" sz="4000" dirty="0"/>
              <a:t> a bit of the Bible…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err="1"/>
              <a:t>Low-resource</a:t>
            </a:r>
            <a:r>
              <a:rPr lang="fr-CH" dirty="0"/>
              <a:t> </a:t>
            </a:r>
            <a:r>
              <a:rPr lang="fr-CH" dirty="0" err="1"/>
              <a:t>languages</a:t>
            </a:r>
            <a:r>
              <a:rPr lang="fr-CH" dirty="0"/>
              <a:t> </a:t>
            </a:r>
            <a:r>
              <a:rPr lang="fr-CH" dirty="0" err="1"/>
              <a:t>include</a:t>
            </a:r>
            <a:r>
              <a:rPr lang="fr-CH" dirty="0"/>
              <a:t> </a:t>
            </a:r>
            <a:r>
              <a:rPr lang="fr-CH" dirty="0" err="1"/>
              <a:t>Akawaio</a:t>
            </a:r>
            <a:r>
              <a:rPr lang="fr-CH" dirty="0"/>
              <a:t>, </a:t>
            </a:r>
            <a:r>
              <a:rPr lang="fr-CH" dirty="0" err="1"/>
              <a:t>Aukan</a:t>
            </a:r>
            <a:r>
              <a:rPr lang="fr-CH" dirty="0"/>
              <a:t>, Cakchiquel, </a:t>
            </a:r>
            <a:r>
              <a:rPr lang="fr-CH" dirty="0" err="1"/>
              <a:t>Ewe</a:t>
            </a:r>
            <a:r>
              <a:rPr lang="fr-CH" dirty="0"/>
              <a:t>, </a:t>
            </a:r>
            <a:r>
              <a:rPr lang="fr-CH" dirty="0" err="1"/>
              <a:t>Haitian</a:t>
            </a:r>
            <a:r>
              <a:rPr lang="fr-CH" dirty="0"/>
              <a:t> </a:t>
            </a:r>
            <a:r>
              <a:rPr lang="fr-CH" dirty="0" err="1"/>
              <a:t>Creole</a:t>
            </a:r>
            <a:r>
              <a:rPr lang="fr-CH" dirty="0"/>
              <a:t>, Manx, Maori, Somali, </a:t>
            </a:r>
            <a:r>
              <a:rPr lang="fr-CH" dirty="0" err="1"/>
              <a:t>Ukrainian</a:t>
            </a:r>
            <a:r>
              <a:rPr lang="fr-CH" dirty="0"/>
              <a:t>, …</a:t>
            </a:r>
          </a:p>
          <a:p>
            <a:endParaRPr lang="fr-CH" dirty="0"/>
          </a:p>
          <a:p>
            <a:r>
              <a:rPr lang="fr-CH" dirty="0"/>
              <a:t>How do </a:t>
            </a:r>
            <a:r>
              <a:rPr lang="fr-CH" dirty="0" err="1"/>
              <a:t>you</a:t>
            </a:r>
            <a:r>
              <a:rPr lang="fr-CH" dirty="0"/>
              <a:t> </a:t>
            </a:r>
            <a:r>
              <a:rPr lang="fr-CH" dirty="0" err="1"/>
              <a:t>evaluate</a:t>
            </a:r>
            <a:r>
              <a:rPr lang="fr-CH" dirty="0"/>
              <a:t> </a:t>
            </a:r>
            <a:r>
              <a:rPr lang="fr-CH" dirty="0" err="1"/>
              <a:t>this</a:t>
            </a:r>
            <a:r>
              <a:rPr lang="fr-CH" dirty="0"/>
              <a:t>?</a:t>
            </a:r>
          </a:p>
          <a:p>
            <a:pPr lvl="1"/>
            <a:r>
              <a:rPr lang="fr-CH" dirty="0"/>
              <a:t>Test sets </a:t>
            </a:r>
            <a:r>
              <a:rPr lang="fr-CH" dirty="0" err="1"/>
              <a:t>available</a:t>
            </a:r>
            <a:r>
              <a:rPr lang="fr-CH" dirty="0"/>
              <a:t> for 25 </a:t>
            </a:r>
            <a:r>
              <a:rPr lang="fr-CH" dirty="0" err="1"/>
              <a:t>languages</a:t>
            </a:r>
            <a:endParaRPr lang="fr-CH" dirty="0"/>
          </a:p>
          <a:p>
            <a:pPr lvl="1"/>
            <a:r>
              <a:rPr lang="fr-CH" dirty="0" err="1"/>
              <a:t>Wiktionary</a:t>
            </a:r>
            <a:r>
              <a:rPr lang="fr-CH" dirty="0"/>
              <a:t> data </a:t>
            </a:r>
            <a:r>
              <a:rPr lang="fr-CH" dirty="0" err="1"/>
              <a:t>available</a:t>
            </a:r>
            <a:r>
              <a:rPr lang="fr-CH" dirty="0"/>
              <a:t> for 10 more </a:t>
            </a:r>
            <a:r>
              <a:rPr lang="fr-CH" dirty="0" err="1"/>
              <a:t>languages</a:t>
            </a:r>
            <a:r>
              <a:rPr lang="fr-CH" dirty="0"/>
              <a:t/>
            </a:r>
            <a:br>
              <a:rPr lang="fr-CH" dirty="0"/>
            </a:br>
            <a:r>
              <a:rPr lang="fr-CH" dirty="0"/>
              <a:t>→ </a:t>
            </a:r>
            <a:r>
              <a:rPr lang="fr-CH" dirty="0" err="1"/>
              <a:t>Compute</a:t>
            </a:r>
            <a:r>
              <a:rPr lang="fr-CH" dirty="0"/>
              <a:t> to </a:t>
            </a:r>
            <a:r>
              <a:rPr lang="fr-CH" dirty="0" err="1"/>
              <a:t>what</a:t>
            </a:r>
            <a:r>
              <a:rPr lang="fr-CH" dirty="0"/>
              <a:t> </a:t>
            </a:r>
            <a:r>
              <a:rPr lang="fr-CH" dirty="0" err="1"/>
              <a:t>extent</a:t>
            </a:r>
            <a:r>
              <a:rPr lang="fr-CH" dirty="0"/>
              <a:t> the </a:t>
            </a:r>
            <a:r>
              <a:rPr lang="fr-CH" dirty="0" err="1"/>
              <a:t>projected</a:t>
            </a:r>
            <a:r>
              <a:rPr lang="fr-CH" dirty="0"/>
              <a:t> tag </a:t>
            </a:r>
            <a:r>
              <a:rPr lang="fr-CH" dirty="0" err="1"/>
              <a:t>dictionaries</a:t>
            </a:r>
            <a:r>
              <a:rPr lang="fr-CH" dirty="0"/>
              <a:t> </a:t>
            </a:r>
            <a:r>
              <a:rPr lang="fr-CH" dirty="0" err="1"/>
              <a:t>overlap</a:t>
            </a:r>
            <a:r>
              <a:rPr lang="fr-CH" dirty="0"/>
              <a:t> </a:t>
            </a:r>
            <a:r>
              <a:rPr lang="fr-CH" dirty="0" err="1"/>
              <a:t>with</a:t>
            </a:r>
            <a:r>
              <a:rPr lang="fr-CH" dirty="0"/>
              <a:t> the </a:t>
            </a:r>
            <a:r>
              <a:rPr lang="fr-CH" dirty="0" err="1"/>
              <a:t>Wiktionary</a:t>
            </a:r>
            <a:r>
              <a:rPr lang="fr-CH" dirty="0"/>
              <a:t>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70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4814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71</a:t>
            </a:fld>
            <a:endParaRPr lang="fr-C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42" y="274638"/>
            <a:ext cx="8948586" cy="634444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915816" y="692696"/>
            <a:ext cx="1944216" cy="5926389"/>
          </a:xfrm>
          <a:prstGeom prst="rect">
            <a:avLst/>
          </a:prstGeom>
          <a:solidFill>
            <a:srgbClr val="9CBEB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0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Evaluation</a:t>
            </a:r>
            <a:endParaRPr lang="fi-FI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72</a:t>
            </a:fld>
            <a:endParaRPr lang="fr-C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97" y="1831023"/>
            <a:ext cx="5990658" cy="4707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120" y="561182"/>
            <a:ext cx="3894230" cy="108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Training corpus translation</a:t>
            </a:r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In case of parsing: treebank translation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0317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Readings</a:t>
            </a:r>
            <a:endParaRPr lang="fi-FI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smtClean="0"/>
              <a:t>Jörg </a:t>
            </a:r>
            <a:r>
              <a:rPr lang="fi-FI"/>
              <a:t>Tiedemann &amp; </a:t>
            </a:r>
            <a:r>
              <a:rPr lang="fi-FI" smtClean="0"/>
              <a:t>Željko Agić </a:t>
            </a:r>
            <a:r>
              <a:rPr lang="fi-FI"/>
              <a:t>(2016): </a:t>
            </a:r>
            <a:r>
              <a:rPr lang="fi-FI" i="1"/>
              <a:t>Synthetic treebanking for cross-lingual dependency parsing</a:t>
            </a:r>
            <a:r>
              <a:rPr lang="fi-FI"/>
              <a:t>. </a:t>
            </a:r>
            <a:r>
              <a:rPr lang="fi-FI" smtClean="0"/>
              <a:t>JAIR</a:t>
            </a:r>
            <a:r>
              <a:rPr lang="fi-FI" i="1" smtClean="0"/>
              <a:t> </a:t>
            </a:r>
            <a:r>
              <a:rPr lang="fi-FI" smtClean="0"/>
              <a:t>55. </a:t>
            </a:r>
            <a:r>
              <a:rPr lang="fi-FI">
                <a:solidFill>
                  <a:srgbClr val="0070C0"/>
                </a:solidFill>
              </a:rPr>
              <a:t>(Sections 1 and 2)</a:t>
            </a:r>
          </a:p>
          <a:p>
            <a:pPr lvl="1"/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What is the difference between </a:t>
            </a:r>
            <a:r>
              <a:rPr lang="en-US" i="1" smtClean="0">
                <a:solidFill>
                  <a:schemeClr val="bg1">
                    <a:lumMod val="50000"/>
                  </a:schemeClr>
                </a:solidFill>
              </a:rPr>
              <a:t>model transfer </a:t>
            </a:r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and </a:t>
            </a:r>
            <a:r>
              <a:rPr lang="en-US" i="1" smtClean="0">
                <a:solidFill>
                  <a:schemeClr val="bg1">
                    <a:lumMod val="50000"/>
                  </a:schemeClr>
                </a:solidFill>
              </a:rPr>
              <a:t>data transfer</a:t>
            </a:r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  <a:p>
            <a:pPr lvl="1"/>
            <a:r>
              <a:rPr lang="en-US" smtClean="0"/>
              <a:t>What is the difference between </a:t>
            </a:r>
            <a:r>
              <a:rPr lang="en-US" i="1" smtClean="0"/>
              <a:t>annotation projection </a:t>
            </a:r>
            <a:r>
              <a:rPr lang="en-US" smtClean="0"/>
              <a:t>and </a:t>
            </a:r>
            <a:r>
              <a:rPr lang="en-US" i="1" smtClean="0"/>
              <a:t>treebank translation</a:t>
            </a:r>
            <a:r>
              <a:rPr lang="en-US" smtClean="0"/>
              <a:t>? What are the advantages of the latter according to the authors?</a:t>
            </a:r>
          </a:p>
          <a:p>
            <a:pPr lvl="1"/>
            <a:r>
              <a:rPr lang="en-US" smtClean="0"/>
              <a:t>What are the problems regarding cross-lingual parsing </a:t>
            </a:r>
            <a:r>
              <a:rPr lang="en-US" i="1" smtClean="0"/>
              <a:t>evaluation</a:t>
            </a:r>
            <a:r>
              <a:rPr lang="en-US" smtClean="0"/>
              <a:t>?</a:t>
            </a:r>
            <a:endParaRPr lang="fi-FI"/>
          </a:p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8126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Treebank translation</a:t>
            </a:r>
            <a:endParaRPr lang="fi-FI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143844"/>
            <a:ext cx="56292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81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Advantages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Word alignment naturally comes out of the translation process and is not another source of noise.</a:t>
            </a:r>
          </a:p>
          <a:p>
            <a:r>
              <a:rPr lang="en-US" smtClean="0"/>
              <a:t>Work directly on the manually annotated data, not on automatically annotated data of language A, which may contain errors.</a:t>
            </a:r>
          </a:p>
          <a:p>
            <a:r>
              <a:rPr lang="en-US" smtClean="0"/>
              <a:t>(S)MT output tends to be more literal than manually translated sentences in a parallel corpus, so projection is more straigthtforward.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6280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Drawbacks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Depends on quality of MT system (and thus, on the available parallel corpora)</a:t>
            </a:r>
          </a:p>
          <a:p>
            <a:pPr lvl="1"/>
            <a:r>
              <a:rPr lang="en-US" smtClean="0"/>
              <a:t>For closely related languages, rule-based (or otherwise bootstrapped) MT systems may be sufficient</a:t>
            </a:r>
          </a:p>
          <a:p>
            <a:r>
              <a:rPr lang="en-US" smtClean="0"/>
              <a:t>Depends on projection quality (but to the same extent as annotation projection)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759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Tomorrow...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2732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Readings</a:t>
            </a:r>
            <a:endParaRPr lang="fi-FI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smtClean="0"/>
              <a:t>Ryan </a:t>
            </a:r>
            <a:r>
              <a:rPr lang="fi-FI"/>
              <a:t>McDonald, Slav Petrov &amp; Keith Hall (2011): </a:t>
            </a:r>
            <a:r>
              <a:rPr lang="fi-FI" i="1"/>
              <a:t>Multi-source transfer of delexicalized dependency parsers</a:t>
            </a:r>
            <a:r>
              <a:rPr lang="fi-FI" smtClean="0"/>
              <a:t>. Proceedings </a:t>
            </a:r>
            <a:r>
              <a:rPr lang="fi-FI"/>
              <a:t>of EMNLP</a:t>
            </a:r>
            <a:r>
              <a:rPr lang="fi-FI" smtClean="0"/>
              <a:t>.</a:t>
            </a:r>
            <a:br>
              <a:rPr lang="fi-FI" smtClean="0"/>
            </a:br>
            <a:r>
              <a:rPr lang="fi-FI" smtClean="0">
                <a:hlinkClick r:id="rId2"/>
              </a:rPr>
              <a:t>https</a:t>
            </a:r>
            <a:r>
              <a:rPr lang="fi-FI">
                <a:hlinkClick r:id="rId2"/>
              </a:rPr>
              <a:t>://</a:t>
            </a:r>
            <a:r>
              <a:rPr lang="fi-FI" smtClean="0">
                <a:hlinkClick r:id="rId2"/>
              </a:rPr>
              <a:t>www.aclweb.org/anthology/D11-1006</a:t>
            </a:r>
            <a:r>
              <a:rPr lang="fi-FI" smtClean="0"/>
              <a:t> </a:t>
            </a:r>
            <a:endParaRPr lang="fi-FI"/>
          </a:p>
          <a:p>
            <a:r>
              <a:rPr lang="fi-FI" smtClean="0"/>
              <a:t>Oscar </a:t>
            </a:r>
            <a:r>
              <a:rPr lang="fi-FI"/>
              <a:t>Täckström, Ryan McDonald &amp; Jakob Uszkoreit (2012): </a:t>
            </a:r>
            <a:r>
              <a:rPr lang="fi-FI" i="1"/>
              <a:t>Cross-lingual word clusters for direct transfer of linguistic structure</a:t>
            </a:r>
            <a:r>
              <a:rPr lang="fi-FI" i="1" smtClean="0"/>
              <a:t>. </a:t>
            </a:r>
            <a:r>
              <a:rPr lang="fi-FI" smtClean="0"/>
              <a:t>Proceedings </a:t>
            </a:r>
            <a:r>
              <a:rPr lang="fi-FI"/>
              <a:t>of NAACL-HLT</a:t>
            </a:r>
            <a:r>
              <a:rPr lang="fi-FI" smtClean="0"/>
              <a:t>.</a:t>
            </a:r>
            <a:br>
              <a:rPr lang="fi-FI" smtClean="0"/>
            </a:br>
            <a:r>
              <a:rPr lang="fi-FI" smtClean="0">
                <a:hlinkClick r:id="rId3"/>
              </a:rPr>
              <a:t>http</a:t>
            </a:r>
            <a:r>
              <a:rPr lang="fi-FI">
                <a:hlinkClick r:id="rId3"/>
              </a:rPr>
              <a:t>://</a:t>
            </a:r>
            <a:r>
              <a:rPr lang="fi-FI" smtClean="0">
                <a:hlinkClick r:id="rId3"/>
              </a:rPr>
              <a:t>aclweb.org/anthology/N/N12/N12-1052.pdf</a:t>
            </a:r>
            <a:r>
              <a:rPr lang="fi-FI" smtClean="0"/>
              <a:t> </a:t>
            </a:r>
            <a:endParaRPr lang="fi-FI"/>
          </a:p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7288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Experiment 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Train a tagger with the ~100 annotated sentences:</a:t>
            </a:r>
          </a:p>
          <a:p>
            <a:endParaRPr lang="fr-CH" dirty="0"/>
          </a:p>
          <a:p>
            <a:endParaRPr lang="fr-CH" dirty="0" smtClean="0"/>
          </a:p>
          <a:p>
            <a:endParaRPr lang="fr-CH" dirty="0"/>
          </a:p>
          <a:p>
            <a:endParaRPr lang="fr-CH" dirty="0" smtClean="0"/>
          </a:p>
          <a:p>
            <a:endParaRPr lang="fr-CH" smtClean="0"/>
          </a:p>
          <a:p>
            <a:endParaRPr lang="fr-CH" smtClean="0"/>
          </a:p>
          <a:p>
            <a:endParaRPr lang="fr-CH" smtClean="0"/>
          </a:p>
          <a:p>
            <a:pPr marL="0" indent="0">
              <a:buNone/>
            </a:pPr>
            <a:endParaRPr lang="fr-CH" dirty="0"/>
          </a:p>
          <a:p>
            <a:r>
              <a:rPr lang="fr-CH" dirty="0" smtClean="0"/>
              <a:t>T = Total</a:t>
            </a:r>
            <a:br>
              <a:rPr lang="fr-CH" dirty="0" smtClean="0"/>
            </a:br>
            <a:r>
              <a:rPr lang="fr-CH" dirty="0" smtClean="0"/>
              <a:t>K = </a:t>
            </a:r>
            <a:r>
              <a:rPr lang="fr-CH" dirty="0" err="1" smtClean="0"/>
              <a:t>Known</a:t>
            </a:r>
            <a:r>
              <a:rPr lang="fr-CH" dirty="0" smtClean="0"/>
              <a:t> </a:t>
            </a:r>
            <a:r>
              <a:rPr lang="fr-CH" dirty="0" err="1" smtClean="0"/>
              <a:t>words</a:t>
            </a:r>
            <a:r>
              <a:rPr lang="fr-CH" dirty="0" smtClean="0"/>
              <a:t> (</a:t>
            </a:r>
            <a:r>
              <a:rPr lang="fr-CH" dirty="0" err="1" smtClean="0"/>
              <a:t>seen</a:t>
            </a:r>
            <a:r>
              <a:rPr lang="fr-CH" dirty="0" smtClean="0"/>
              <a:t> </a:t>
            </a:r>
            <a:r>
              <a:rPr lang="fr-CH" dirty="0" err="1" smtClean="0"/>
              <a:t>during</a:t>
            </a:r>
            <a:r>
              <a:rPr lang="fr-CH" dirty="0" smtClean="0"/>
              <a:t> training)</a:t>
            </a:r>
            <a:br>
              <a:rPr lang="fr-CH" dirty="0" smtClean="0"/>
            </a:br>
            <a:r>
              <a:rPr lang="fr-CH" dirty="0" smtClean="0"/>
              <a:t>U = </a:t>
            </a:r>
            <a:r>
              <a:rPr lang="fr-CH" dirty="0" err="1" smtClean="0"/>
              <a:t>Unknown</a:t>
            </a:r>
            <a:r>
              <a:rPr lang="fr-CH" dirty="0" smtClean="0"/>
              <a:t> </a:t>
            </a:r>
            <a:r>
              <a:rPr lang="fr-CH" dirty="0" err="1" smtClean="0"/>
              <a:t>words</a:t>
            </a:r>
            <a:r>
              <a:rPr lang="fr-CH" dirty="0" smtClean="0"/>
              <a:t> (not </a:t>
            </a:r>
            <a:r>
              <a:rPr lang="fr-CH" dirty="0" err="1" smtClean="0"/>
              <a:t>seen</a:t>
            </a:r>
            <a:r>
              <a:rPr lang="fr-CH" dirty="0" smtClean="0"/>
              <a:t> </a:t>
            </a:r>
            <a:r>
              <a:rPr lang="fr-CH" dirty="0" err="1" smtClean="0"/>
              <a:t>during</a:t>
            </a:r>
            <a:r>
              <a:rPr lang="fr-CH" dirty="0" smtClean="0"/>
              <a:t> training)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8</a:t>
            </a:fld>
            <a:endParaRPr lang="fr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20" y="2348880"/>
            <a:ext cx="7747272" cy="24482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95736" y="2852936"/>
            <a:ext cx="1152128" cy="288032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195736" y="3284984"/>
            <a:ext cx="1152128" cy="288032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195736" y="3789040"/>
            <a:ext cx="1152128" cy="288032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95736" y="4221088"/>
            <a:ext cx="1152128" cy="288032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756" y="621366"/>
            <a:ext cx="4702584" cy="57883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1099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McDonald et al. 2011:</a:t>
            </a:r>
          </a:p>
          <a:p>
            <a:pPr lvl="1"/>
            <a:r>
              <a:rPr lang="en-US" smtClean="0"/>
              <a:t>What is delexicalization?</a:t>
            </a:r>
          </a:p>
          <a:p>
            <a:pPr lvl="1"/>
            <a:r>
              <a:rPr lang="en-US" smtClean="0"/>
              <a:t>The authors propose to use delexicalization for parsing. Would this approach also work for other tasks, such as part-of-speech tagging?</a:t>
            </a:r>
          </a:p>
          <a:p>
            <a:pPr lvl="1"/>
            <a:endParaRPr lang="en-US" smtClean="0"/>
          </a:p>
          <a:p>
            <a:r>
              <a:rPr lang="en-US" smtClean="0"/>
              <a:t>Täckström et al. 2012:</a:t>
            </a:r>
          </a:p>
          <a:p>
            <a:pPr lvl="1"/>
            <a:r>
              <a:rPr lang="en-US" smtClean="0"/>
              <a:t>Try to understand and</a:t>
            </a:r>
            <a:br>
              <a:rPr lang="en-US" smtClean="0"/>
            </a:br>
            <a:r>
              <a:rPr lang="en-US" smtClean="0"/>
              <a:t>explain Figure 1.</a:t>
            </a:r>
            <a:endParaRPr lang="fi-FI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866" y="4001294"/>
            <a:ext cx="3827484" cy="24731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4122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Experiment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 tagger </a:t>
            </a:r>
            <a:r>
              <a:rPr lang="en-US" smtClean="0"/>
              <a:t>on word </a:t>
            </a:r>
            <a:r>
              <a:rPr lang="en-US" dirty="0" smtClean="0"/>
              <a:t>list </a:t>
            </a:r>
            <a:r>
              <a:rPr lang="en-US" smtClean="0"/>
              <a:t>and unannotated data</a:t>
            </a:r>
            <a:endParaRPr lang="en-US" dirty="0" smtClean="0"/>
          </a:p>
          <a:p>
            <a:pPr lvl="1"/>
            <a:r>
              <a:rPr lang="en-US" dirty="0" smtClean="0"/>
              <a:t>Constrain prediction for known words (those in the word list)</a:t>
            </a:r>
            <a:endParaRPr lang="en-US" dirty="0"/>
          </a:p>
          <a:p>
            <a:pPr lvl="1"/>
            <a:r>
              <a:rPr lang="en-US" dirty="0" smtClean="0"/>
              <a:t>Assume uniform tag distribution for unknown words</a:t>
            </a:r>
            <a:endParaRPr lang="en-US" i="1" dirty="0"/>
          </a:p>
          <a:p>
            <a:pPr lvl="1"/>
            <a:r>
              <a:rPr lang="fr-CH" dirty="0" err="1" smtClean="0"/>
              <a:t>Several</a:t>
            </a:r>
            <a:r>
              <a:rPr lang="fr-CH" dirty="0" smtClean="0"/>
              <a:t> passes over the </a:t>
            </a:r>
            <a:r>
              <a:rPr lang="fr-CH" dirty="0" err="1" smtClean="0"/>
              <a:t>text</a:t>
            </a:r>
            <a:r>
              <a:rPr lang="fr-CH" dirty="0" smtClean="0"/>
              <a:t> </a:t>
            </a:r>
            <a:r>
              <a:rPr lang="fr-CH" dirty="0" err="1" smtClean="0"/>
              <a:t>using</a:t>
            </a:r>
            <a:r>
              <a:rPr lang="fr-CH" dirty="0" smtClean="0"/>
              <a:t> EM (Expectation Maximisation)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9</a:t>
            </a:fld>
            <a:endParaRPr lang="fr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20" y="4309318"/>
            <a:ext cx="7747272" cy="24482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47864" y="5029398"/>
            <a:ext cx="1152128" cy="288032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47864" y="5461446"/>
            <a:ext cx="1152128" cy="288032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347864" y="5965502"/>
            <a:ext cx="1152128" cy="288032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347864" y="6397550"/>
            <a:ext cx="1152128" cy="288032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3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Gotham Narrow Bold"/>
        <a:ea typeface=""/>
        <a:cs typeface=""/>
      </a:majorFont>
      <a:minorFont>
        <a:latin typeface="Gotham Narrow Boo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9A1C0E3-CAA0-45EA-8DBD-52BDBCCF3122}" vid="{5E5410D3-9C94-4A78-810C-1DB39346EB2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template2</Template>
  <TotalTime>394</TotalTime>
  <Words>3381</Words>
  <Application>Microsoft Office PowerPoint</Application>
  <PresentationFormat>On-screen Show (4:3)</PresentationFormat>
  <Paragraphs>795</Paragraphs>
  <Slides>80</Slides>
  <Notes>11</Notes>
  <HiddenSlides>9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6" baseType="lpstr">
      <vt:lpstr>Gotham Narrow Bold</vt:lpstr>
      <vt:lpstr>Arial</vt:lpstr>
      <vt:lpstr>Gotham Narrow Book</vt:lpstr>
      <vt:lpstr>Gotham Narrow Black</vt:lpstr>
      <vt:lpstr>Calibri</vt:lpstr>
      <vt:lpstr>Office Theme</vt:lpstr>
      <vt:lpstr>Language technology for low-resource languages</vt:lpstr>
      <vt:lpstr>What resources can we get?</vt:lpstr>
      <vt:lpstr>If you don’t have resources...</vt:lpstr>
      <vt:lpstr>Case study: Learning taggers from 2 hours of annotation</vt:lpstr>
      <vt:lpstr>Case study: Learning taggers from 2 hours of annotation</vt:lpstr>
      <vt:lpstr>Experimental setup</vt:lpstr>
      <vt:lpstr>Experiment 0</vt:lpstr>
      <vt:lpstr>Experiment 0</vt:lpstr>
      <vt:lpstr>Experiment 1</vt:lpstr>
      <vt:lpstr>Experiment 1</vt:lpstr>
      <vt:lpstr>Tag dictionary expansion: Label propagation</vt:lpstr>
      <vt:lpstr>Tag dictionary expansion: Label propagation</vt:lpstr>
      <vt:lpstr>Experiment 2</vt:lpstr>
      <vt:lpstr>Experiment 2</vt:lpstr>
      <vt:lpstr>Model minimization</vt:lpstr>
      <vt:lpstr>Model minimization</vt:lpstr>
      <vt:lpstr>Experiment 3</vt:lpstr>
      <vt:lpstr>Experiment 3</vt:lpstr>
      <vt:lpstr>Examples</vt:lpstr>
      <vt:lpstr>External dictionary</vt:lpstr>
      <vt:lpstr>Experiment 4</vt:lpstr>
      <vt:lpstr>Conclusions</vt:lpstr>
      <vt:lpstr>Cross-lingual learning</vt:lpstr>
      <vt:lpstr>What resources can we get?</vt:lpstr>
      <vt:lpstr>Cross-lingual learning / Transfer learning</vt:lpstr>
      <vt:lpstr>Cross-lingual learning techniques</vt:lpstr>
      <vt:lpstr>Cross-lingual learning techniques</vt:lpstr>
      <vt:lpstr>Cross-lingual learning techniques</vt:lpstr>
      <vt:lpstr>Cross-lingual learning techniques</vt:lpstr>
      <vt:lpstr>Cross-lingual learning techniques</vt:lpstr>
      <vt:lpstr>Cross-lingual learning techniques</vt:lpstr>
      <vt:lpstr>Cross-lingual learning techniques</vt:lpstr>
      <vt:lpstr>Annotation projection</vt:lpstr>
      <vt:lpstr>PowerPoint Presentation</vt:lpstr>
      <vt:lpstr>Reading</vt:lpstr>
      <vt:lpstr>Word alignment tools</vt:lpstr>
      <vt:lpstr>Word alignment</vt:lpstr>
      <vt:lpstr>Direct projection</vt:lpstr>
      <vt:lpstr>Noise reduction</vt:lpstr>
      <vt:lpstr>Noise reduction</vt:lpstr>
      <vt:lpstr>Annotation projection</vt:lpstr>
      <vt:lpstr>Annotation projection</vt:lpstr>
      <vt:lpstr>Annotation projection</vt:lpstr>
      <vt:lpstr>Morphology</vt:lpstr>
      <vt:lpstr>Morphology</vt:lpstr>
      <vt:lpstr>Information extraction</vt:lpstr>
      <vt:lpstr>Word sense disambiguation</vt:lpstr>
      <vt:lpstr>Semantic role labeling</vt:lpstr>
      <vt:lpstr>Dependency parsing</vt:lpstr>
      <vt:lpstr>Dependency parsing</vt:lpstr>
      <vt:lpstr>Dependency parsing</vt:lpstr>
      <vt:lpstr>PowerPoint Presentation</vt:lpstr>
      <vt:lpstr>Annotation projection</vt:lpstr>
      <vt:lpstr>2011 – Was has changed?</vt:lpstr>
      <vt:lpstr>Annotation projection</vt:lpstr>
      <vt:lpstr>Das &amp; Petrov 2011</vt:lpstr>
      <vt:lpstr>Das &amp; Petrov 2011</vt:lpstr>
      <vt:lpstr>Das &amp; Petrov 2011</vt:lpstr>
      <vt:lpstr>Das &amp; Petrov 2011</vt:lpstr>
      <vt:lpstr>Das &amp; Petrov 2011</vt:lpstr>
      <vt:lpstr>Das &amp; Petrov 2011</vt:lpstr>
      <vt:lpstr>Duong et al. 2013</vt:lpstr>
      <vt:lpstr>Duong et al. 2013</vt:lpstr>
      <vt:lpstr>Duong et al. 2013</vt:lpstr>
      <vt:lpstr>If all you have is a bit of the Bible…</vt:lpstr>
      <vt:lpstr>If all you have is a bit of the Bible…</vt:lpstr>
      <vt:lpstr>If all you have is a bit of the Bible…</vt:lpstr>
      <vt:lpstr>If all you have is a bit of the Bible…</vt:lpstr>
      <vt:lpstr>If all you have is a bit of the Bible…</vt:lpstr>
      <vt:lpstr>If all you have is a bit of the Bible…</vt:lpstr>
      <vt:lpstr>PowerPoint Presentation</vt:lpstr>
      <vt:lpstr>Evaluation</vt:lpstr>
      <vt:lpstr>Training corpus translation</vt:lpstr>
      <vt:lpstr>Readings</vt:lpstr>
      <vt:lpstr>Treebank translation</vt:lpstr>
      <vt:lpstr>Advantages</vt:lpstr>
      <vt:lpstr>Drawbacks</vt:lpstr>
      <vt:lpstr>Tomorrow...</vt:lpstr>
      <vt:lpstr>Readings</vt:lpstr>
      <vt:lpstr>Questions</vt:lpstr>
    </vt:vector>
  </TitlesOfParts>
  <Company>University of Helsinki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Language technology for low-resource languages</dc:title>
  <dc:creator>Scherrer, Yves</dc:creator>
  <cp:lastModifiedBy>Scherrer, Yves</cp:lastModifiedBy>
  <cp:revision>42</cp:revision>
  <dcterms:created xsi:type="dcterms:W3CDTF">2018-06-12T13:08:52Z</dcterms:created>
  <dcterms:modified xsi:type="dcterms:W3CDTF">2018-06-19T11:19:30Z</dcterms:modified>
</cp:coreProperties>
</file>